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516"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13.01.2018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2000">
        <p14:rippl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13.01.2018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2000">
        <p14:rippl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13.01.2018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2000">
        <p14:rippl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13.01.2018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2000">
        <p14:rippl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13.01.2018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2000">
        <p14:rippl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13.01.2018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2000">
        <p14:rippl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13.01.2018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2000">
        <p14:rippl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13.01.2018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2000">
        <p14:rippl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13.01.2018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2000">
        <p14:rippl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13.01.2018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2000">
        <p14:rippl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13.01.2018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2000">
        <p14:rippl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13.01.2018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p14:ripple/>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Прямоугольник 1"/>
          <p:cNvSpPr/>
          <p:nvPr/>
        </p:nvSpPr>
        <p:spPr>
          <a:xfrm>
            <a:off x="1435867" y="1700808"/>
            <a:ext cx="6160469" cy="3139321"/>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6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Автомат и</a:t>
            </a:r>
          </a:p>
          <a:p>
            <a:pPr algn="ctr"/>
            <a:r>
              <a:rPr lang="ru-RU" sz="6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р</a:t>
            </a:r>
            <a:r>
              <a:rPr lang="ru-RU" sz="66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учной пулемет</a:t>
            </a:r>
          </a:p>
          <a:p>
            <a:pPr algn="ctr"/>
            <a:r>
              <a:rPr lang="ru-RU" sz="6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Калашникова</a:t>
            </a:r>
            <a:endParaRPr lang="ru-RU" sz="66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3" name="Picture 3" descr="AK_74"/>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a:xfrm rot="5400000">
            <a:off x="3662362" y="-1073869"/>
            <a:ext cx="1990725" cy="4803775"/>
          </a:xfrm>
          <a:prstGeom prst="rect">
            <a:avLst/>
          </a:prstGeom>
        </p:spPr>
      </p:pic>
      <p:pic>
        <p:nvPicPr>
          <p:cNvPr id="4" name="Picture 3" descr="Пул"/>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1835175" y="4528517"/>
            <a:ext cx="5545137" cy="2428875"/>
          </a:xfrm>
          <a:prstGeom prst="rect">
            <a:avLst/>
          </a:prstGeom>
        </p:spPr>
      </p:pic>
    </p:spTree>
    <p:extLst>
      <p:ext uri="{BB962C8B-B14F-4D97-AF65-F5344CB8AC3E}">
        <p14:creationId xmlns:p14="http://schemas.microsoft.com/office/powerpoint/2010/main" val="3122800859"/>
      </p:ext>
    </p:extLst>
  </p:cSld>
  <p:clrMapOvr>
    <a:masterClrMapping/>
  </p:clrMapOvr>
  <mc:AlternateContent xmlns:mc="http://schemas.openxmlformats.org/markup-compatibility/2006" xmlns:p14="http://schemas.microsoft.com/office/powerpoint/2010/main">
    <mc:Choice Requires="p14">
      <p:transition spd="slow" p14:dur="20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childTnLst>
                                </p:cTn>
                              </p:par>
                            </p:childTnLst>
                          </p:cTn>
                        </p:par>
                        <p:par>
                          <p:cTn id="9" fill="hold">
                            <p:stCondLst>
                              <p:cond delay="1000"/>
                            </p:stCondLst>
                            <p:childTnLst>
                              <p:par>
                                <p:cTn id="10" presetID="35"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style.rotation</p:attrName>
                                        </p:attrNameLst>
                                      </p:cBhvr>
                                      <p:tavLst>
                                        <p:tav tm="0">
                                          <p:val>
                                            <p:fltVal val="720"/>
                                          </p:val>
                                        </p:tav>
                                        <p:tav tm="100000">
                                          <p:val>
                                            <p:fltVal val="0"/>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701805114"/>
              </p:ext>
            </p:extLst>
          </p:nvPr>
        </p:nvGraphicFramePr>
        <p:xfrm>
          <a:off x="1763688" y="800042"/>
          <a:ext cx="5476650" cy="6379464"/>
        </p:xfrm>
        <a:graphic>
          <a:graphicData uri="http://schemas.openxmlformats.org/drawingml/2006/table">
            <a:tbl>
              <a:tblPr firstRow="1" firstCol="1" bandRow="1">
                <a:tableStyleId>{5C22544A-7EE6-4342-B048-85BDC9FD1C3A}</a:tableStyleId>
              </a:tblPr>
              <a:tblGrid>
                <a:gridCol w="2738325"/>
                <a:gridCol w="2738325"/>
              </a:tblGrid>
              <a:tr h="174075">
                <a:tc>
                  <a:txBody>
                    <a:bodyPr/>
                    <a:lstStyle/>
                    <a:p>
                      <a:pPr algn="ctr">
                        <a:lnSpc>
                          <a:spcPct val="115000"/>
                        </a:lnSpc>
                        <a:spcAft>
                          <a:spcPts val="0"/>
                        </a:spcAft>
                      </a:pPr>
                      <a:r>
                        <a:rPr lang="ru-RU" sz="1400" dirty="0">
                          <a:effectLst/>
                          <a:latin typeface="Times New Roman" panose="02020603050405020304" pitchFamily="18" charset="0"/>
                          <a:cs typeface="Times New Roman" panose="02020603050405020304" pitchFamily="18" charset="0"/>
                        </a:rPr>
                        <a:t>Войсковые звания</a:t>
                      </a:r>
                      <a:endParaRPr lang="ru-RU" sz="1400" dirty="0">
                        <a:effectLst/>
                        <a:latin typeface="Times New Roman" panose="02020603050405020304" pitchFamily="18" charset="0"/>
                        <a:ea typeface="Calibri"/>
                        <a:cs typeface="Times New Roman" panose="02020603050405020304" pitchFamily="18" charset="0"/>
                      </a:endParaRPr>
                    </a:p>
                  </a:txBody>
                  <a:tcPr marL="56764" marR="56764" marT="0" marB="0"/>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Корабельные звания</a:t>
                      </a:r>
                      <a:endParaRPr lang="ru-RU" sz="1400">
                        <a:effectLst/>
                        <a:latin typeface="Times New Roman" panose="02020603050405020304" pitchFamily="18" charset="0"/>
                        <a:ea typeface="Calibri"/>
                        <a:cs typeface="Times New Roman" panose="02020603050405020304" pitchFamily="18" charset="0"/>
                      </a:endParaRPr>
                    </a:p>
                  </a:txBody>
                  <a:tcPr marL="56764" marR="56764" marT="0" marB="0"/>
                </a:tc>
              </a:tr>
              <a:tr h="174075">
                <a:tc gridSpan="2">
                  <a:txBody>
                    <a:bodyPr/>
                    <a:lstStyle/>
                    <a:p>
                      <a:pPr algn="ctr">
                        <a:lnSpc>
                          <a:spcPct val="115000"/>
                        </a:lnSpc>
                        <a:spcAft>
                          <a:spcPts val="0"/>
                        </a:spcAft>
                      </a:pPr>
                      <a:r>
                        <a:rPr lang="ru-RU" sz="1400" dirty="0">
                          <a:effectLst/>
                          <a:latin typeface="Times New Roman" panose="02020603050405020304" pitchFamily="18" charset="0"/>
                          <a:cs typeface="Times New Roman" panose="02020603050405020304" pitchFamily="18" charset="0"/>
                        </a:rPr>
                        <a:t>Состав солдат (матросов)</a:t>
                      </a:r>
                      <a:endParaRPr lang="ru-RU" sz="1400" dirty="0">
                        <a:effectLst/>
                        <a:latin typeface="Times New Roman" panose="02020603050405020304" pitchFamily="18" charset="0"/>
                        <a:ea typeface="Calibri"/>
                        <a:cs typeface="Times New Roman" panose="02020603050405020304" pitchFamily="18" charset="0"/>
                      </a:endParaRPr>
                    </a:p>
                  </a:txBody>
                  <a:tcPr marL="56764" marR="56764" marT="0" marB="0"/>
                </a:tc>
                <a:tc hMerge="1">
                  <a:txBody>
                    <a:bodyPr/>
                    <a:lstStyle/>
                    <a:p>
                      <a:endParaRPr lang="ru-RU"/>
                    </a:p>
                  </a:txBody>
                  <a:tcPr/>
                </a:tc>
              </a:tr>
              <a:tr h="174075">
                <a:tc>
                  <a:txBody>
                    <a:bodyPr/>
                    <a:lstStyle/>
                    <a:p>
                      <a:pPr algn="ctr">
                        <a:lnSpc>
                          <a:spcPct val="115000"/>
                        </a:lnSpc>
                        <a:spcAft>
                          <a:spcPts val="0"/>
                        </a:spcAft>
                      </a:pPr>
                      <a:r>
                        <a:rPr lang="ru-RU" sz="1400" dirty="0">
                          <a:effectLst/>
                          <a:latin typeface="Times New Roman" panose="02020603050405020304" pitchFamily="18" charset="0"/>
                          <a:cs typeface="Times New Roman" panose="02020603050405020304" pitchFamily="18" charset="0"/>
                        </a:rPr>
                        <a:t> </a:t>
                      </a:r>
                      <a:endParaRPr lang="ru-RU" sz="1400" dirty="0">
                        <a:effectLst/>
                        <a:latin typeface="Times New Roman" panose="02020603050405020304" pitchFamily="18" charset="0"/>
                        <a:ea typeface="Calibri"/>
                        <a:cs typeface="Times New Roman" panose="02020603050405020304" pitchFamily="18" charset="0"/>
                      </a:endParaRPr>
                    </a:p>
                  </a:txBody>
                  <a:tcPr marL="56764" marR="56764" marT="0" marB="0"/>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Матрос</a:t>
                      </a:r>
                      <a:endParaRPr lang="ru-RU" sz="1400">
                        <a:effectLst/>
                        <a:latin typeface="Times New Roman" panose="02020603050405020304" pitchFamily="18" charset="0"/>
                        <a:ea typeface="Calibri"/>
                        <a:cs typeface="Times New Roman" panose="02020603050405020304" pitchFamily="18" charset="0"/>
                      </a:endParaRPr>
                    </a:p>
                  </a:txBody>
                  <a:tcPr marL="56764" marR="56764" marT="0" marB="0"/>
                </a:tc>
              </a:tr>
              <a:tr h="174075">
                <a:tc>
                  <a:txBody>
                    <a:bodyPr/>
                    <a:lstStyle/>
                    <a:p>
                      <a:pPr algn="ctr">
                        <a:lnSpc>
                          <a:spcPct val="115000"/>
                        </a:lnSpc>
                        <a:spcAft>
                          <a:spcPts val="0"/>
                        </a:spcAft>
                      </a:pPr>
                      <a:r>
                        <a:rPr lang="ru-RU" sz="1400" dirty="0">
                          <a:effectLst/>
                          <a:latin typeface="Times New Roman" panose="02020603050405020304" pitchFamily="18" charset="0"/>
                          <a:cs typeface="Times New Roman" panose="02020603050405020304" pitchFamily="18" charset="0"/>
                        </a:rPr>
                        <a:t> </a:t>
                      </a:r>
                      <a:endParaRPr lang="ru-RU" sz="1400" dirty="0">
                        <a:effectLst/>
                        <a:latin typeface="Times New Roman" panose="02020603050405020304" pitchFamily="18" charset="0"/>
                        <a:ea typeface="Calibri"/>
                        <a:cs typeface="Times New Roman" panose="02020603050405020304" pitchFamily="18" charset="0"/>
                      </a:endParaRPr>
                    </a:p>
                  </a:txBody>
                  <a:tcPr marL="56764" marR="56764" marT="0" marB="0"/>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Старший матрос</a:t>
                      </a:r>
                      <a:endParaRPr lang="ru-RU" sz="1400">
                        <a:effectLst/>
                        <a:latin typeface="Times New Roman" panose="02020603050405020304" pitchFamily="18" charset="0"/>
                        <a:ea typeface="Calibri"/>
                        <a:cs typeface="Times New Roman" panose="02020603050405020304" pitchFamily="18" charset="0"/>
                      </a:endParaRPr>
                    </a:p>
                  </a:txBody>
                  <a:tcPr marL="56764" marR="56764" marT="0" marB="0"/>
                </a:tc>
              </a:tr>
              <a:tr h="174075">
                <a:tc gridSpan="2">
                  <a:txBody>
                    <a:bodyPr/>
                    <a:lstStyle/>
                    <a:p>
                      <a:pPr algn="ctr">
                        <a:lnSpc>
                          <a:spcPct val="115000"/>
                        </a:lnSpc>
                        <a:spcAft>
                          <a:spcPts val="0"/>
                        </a:spcAft>
                      </a:pPr>
                      <a:r>
                        <a:rPr lang="ru-RU" sz="1400" dirty="0">
                          <a:effectLst/>
                          <a:latin typeface="Times New Roman" panose="02020603050405020304" pitchFamily="18" charset="0"/>
                          <a:cs typeface="Times New Roman" panose="02020603050405020304" pitchFamily="18" charset="0"/>
                        </a:rPr>
                        <a:t>Состав сержантов (старшин)</a:t>
                      </a:r>
                      <a:endParaRPr lang="ru-RU" sz="1400" dirty="0">
                        <a:effectLst/>
                        <a:latin typeface="Times New Roman" panose="02020603050405020304" pitchFamily="18" charset="0"/>
                        <a:ea typeface="Calibri"/>
                        <a:cs typeface="Times New Roman" panose="02020603050405020304" pitchFamily="18" charset="0"/>
                      </a:endParaRPr>
                    </a:p>
                  </a:txBody>
                  <a:tcPr marL="56764" marR="56764" marT="0" marB="0"/>
                </a:tc>
                <a:tc hMerge="1">
                  <a:txBody>
                    <a:bodyPr/>
                    <a:lstStyle/>
                    <a:p>
                      <a:endParaRPr lang="ru-RU"/>
                    </a:p>
                  </a:txBody>
                  <a:tcPr/>
                </a:tc>
              </a:tr>
              <a:tr h="174075">
                <a:tc>
                  <a:txBody>
                    <a:bodyPr/>
                    <a:lstStyle/>
                    <a:p>
                      <a:pPr algn="ctr">
                        <a:lnSpc>
                          <a:spcPct val="115000"/>
                        </a:lnSpc>
                        <a:spcAft>
                          <a:spcPts val="0"/>
                        </a:spcAft>
                      </a:pPr>
                      <a:r>
                        <a:rPr lang="ru-RU" sz="1400" dirty="0">
                          <a:effectLst/>
                          <a:latin typeface="Times New Roman" panose="02020603050405020304" pitchFamily="18" charset="0"/>
                          <a:cs typeface="Times New Roman" panose="02020603050405020304" pitchFamily="18" charset="0"/>
                        </a:rPr>
                        <a:t> </a:t>
                      </a:r>
                      <a:endParaRPr lang="ru-RU" sz="1400" dirty="0">
                        <a:effectLst/>
                        <a:latin typeface="Times New Roman" panose="02020603050405020304" pitchFamily="18" charset="0"/>
                        <a:ea typeface="Calibri"/>
                        <a:cs typeface="Times New Roman" panose="02020603050405020304" pitchFamily="18" charset="0"/>
                      </a:endParaRPr>
                    </a:p>
                  </a:txBody>
                  <a:tcPr marL="56764" marR="56764" marT="0" marB="0"/>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Старшина второй статьи</a:t>
                      </a:r>
                      <a:endParaRPr lang="ru-RU" sz="1400">
                        <a:effectLst/>
                        <a:latin typeface="Times New Roman" panose="02020603050405020304" pitchFamily="18" charset="0"/>
                        <a:ea typeface="Calibri"/>
                        <a:cs typeface="Times New Roman" panose="02020603050405020304" pitchFamily="18" charset="0"/>
                      </a:endParaRPr>
                    </a:p>
                  </a:txBody>
                  <a:tcPr marL="56764" marR="56764" marT="0" marB="0"/>
                </a:tc>
              </a:tr>
              <a:tr h="174075">
                <a:tc>
                  <a:txBody>
                    <a:bodyPr/>
                    <a:lstStyle/>
                    <a:p>
                      <a:pPr algn="ctr">
                        <a:lnSpc>
                          <a:spcPct val="115000"/>
                        </a:lnSpc>
                        <a:spcAft>
                          <a:spcPts val="0"/>
                        </a:spcAft>
                      </a:pPr>
                      <a:r>
                        <a:rPr lang="ru-RU" sz="1400" dirty="0">
                          <a:effectLst/>
                          <a:latin typeface="Times New Roman" panose="02020603050405020304" pitchFamily="18" charset="0"/>
                          <a:cs typeface="Times New Roman" panose="02020603050405020304" pitchFamily="18" charset="0"/>
                        </a:rPr>
                        <a:t> </a:t>
                      </a:r>
                      <a:endParaRPr lang="ru-RU" sz="1400" dirty="0">
                        <a:effectLst/>
                        <a:latin typeface="Times New Roman" panose="02020603050405020304" pitchFamily="18" charset="0"/>
                        <a:ea typeface="Calibri"/>
                        <a:cs typeface="Times New Roman" panose="02020603050405020304" pitchFamily="18" charset="0"/>
                      </a:endParaRPr>
                    </a:p>
                  </a:txBody>
                  <a:tcPr marL="56764" marR="56764" marT="0" marB="0"/>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Старшина первой статьи</a:t>
                      </a:r>
                      <a:endParaRPr lang="ru-RU" sz="1400">
                        <a:effectLst/>
                        <a:latin typeface="Times New Roman" panose="02020603050405020304" pitchFamily="18" charset="0"/>
                        <a:ea typeface="Calibri"/>
                        <a:cs typeface="Times New Roman" panose="02020603050405020304" pitchFamily="18" charset="0"/>
                      </a:endParaRPr>
                    </a:p>
                  </a:txBody>
                  <a:tcPr marL="56764" marR="56764" marT="0" marB="0"/>
                </a:tc>
              </a:tr>
              <a:tr h="174075">
                <a:tc>
                  <a:txBody>
                    <a:bodyPr/>
                    <a:lstStyle/>
                    <a:p>
                      <a:pPr algn="ctr">
                        <a:lnSpc>
                          <a:spcPct val="115000"/>
                        </a:lnSpc>
                        <a:spcAft>
                          <a:spcPts val="0"/>
                        </a:spcAft>
                      </a:pPr>
                      <a:r>
                        <a:rPr lang="ru-RU" sz="1400" dirty="0">
                          <a:effectLst/>
                          <a:latin typeface="Times New Roman" panose="02020603050405020304" pitchFamily="18" charset="0"/>
                          <a:cs typeface="Times New Roman" panose="02020603050405020304" pitchFamily="18" charset="0"/>
                        </a:rPr>
                        <a:t> </a:t>
                      </a:r>
                      <a:endParaRPr lang="ru-RU" sz="1400" dirty="0">
                        <a:effectLst/>
                        <a:latin typeface="Times New Roman" panose="02020603050405020304" pitchFamily="18" charset="0"/>
                        <a:ea typeface="Calibri"/>
                        <a:cs typeface="Times New Roman" panose="02020603050405020304" pitchFamily="18" charset="0"/>
                      </a:endParaRPr>
                    </a:p>
                  </a:txBody>
                  <a:tcPr marL="56764" marR="56764" marT="0" marB="0"/>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Главный старшина</a:t>
                      </a:r>
                      <a:endParaRPr lang="ru-RU" sz="1400">
                        <a:effectLst/>
                        <a:latin typeface="Times New Roman" panose="02020603050405020304" pitchFamily="18" charset="0"/>
                        <a:ea typeface="Calibri"/>
                        <a:cs typeface="Times New Roman" panose="02020603050405020304" pitchFamily="18" charset="0"/>
                      </a:endParaRPr>
                    </a:p>
                  </a:txBody>
                  <a:tcPr marL="56764" marR="56764" marT="0" marB="0"/>
                </a:tc>
              </a:tr>
              <a:tr h="174075">
                <a:tc>
                  <a:txBody>
                    <a:bodyPr/>
                    <a:lstStyle/>
                    <a:p>
                      <a:pPr algn="ctr">
                        <a:lnSpc>
                          <a:spcPct val="115000"/>
                        </a:lnSpc>
                        <a:spcAft>
                          <a:spcPts val="0"/>
                        </a:spcAft>
                      </a:pPr>
                      <a:r>
                        <a:rPr lang="ru-RU" sz="1400" dirty="0">
                          <a:effectLst/>
                          <a:latin typeface="Times New Roman" panose="02020603050405020304" pitchFamily="18" charset="0"/>
                          <a:cs typeface="Times New Roman" panose="02020603050405020304" pitchFamily="18" charset="0"/>
                        </a:rPr>
                        <a:t> </a:t>
                      </a:r>
                      <a:endParaRPr lang="ru-RU" sz="1400" dirty="0">
                        <a:effectLst/>
                        <a:latin typeface="Times New Roman" panose="02020603050405020304" pitchFamily="18" charset="0"/>
                        <a:ea typeface="Calibri"/>
                        <a:cs typeface="Times New Roman" panose="02020603050405020304" pitchFamily="18" charset="0"/>
                      </a:endParaRPr>
                    </a:p>
                  </a:txBody>
                  <a:tcPr marL="56764" marR="56764" marT="0" marB="0"/>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Старшина третьего класса</a:t>
                      </a:r>
                      <a:endParaRPr lang="ru-RU" sz="1400">
                        <a:effectLst/>
                        <a:latin typeface="Times New Roman" panose="02020603050405020304" pitchFamily="18" charset="0"/>
                        <a:ea typeface="Calibri"/>
                        <a:cs typeface="Times New Roman" panose="02020603050405020304" pitchFamily="18" charset="0"/>
                      </a:endParaRPr>
                    </a:p>
                  </a:txBody>
                  <a:tcPr marL="56764" marR="56764" marT="0" marB="0"/>
                </a:tc>
              </a:tr>
              <a:tr h="174075">
                <a:tc>
                  <a:txBody>
                    <a:bodyPr/>
                    <a:lstStyle/>
                    <a:p>
                      <a:pPr algn="ctr">
                        <a:lnSpc>
                          <a:spcPct val="115000"/>
                        </a:lnSpc>
                        <a:spcAft>
                          <a:spcPts val="0"/>
                        </a:spcAft>
                      </a:pPr>
                      <a:r>
                        <a:rPr lang="ru-RU" sz="1400" dirty="0">
                          <a:effectLst/>
                          <a:latin typeface="Times New Roman" panose="02020603050405020304" pitchFamily="18" charset="0"/>
                          <a:cs typeface="Times New Roman" panose="02020603050405020304" pitchFamily="18" charset="0"/>
                        </a:rPr>
                        <a:t> </a:t>
                      </a:r>
                      <a:endParaRPr lang="ru-RU" sz="1400" dirty="0">
                        <a:effectLst/>
                        <a:latin typeface="Times New Roman" panose="02020603050405020304" pitchFamily="18" charset="0"/>
                        <a:ea typeface="Calibri"/>
                        <a:cs typeface="Times New Roman" panose="02020603050405020304" pitchFamily="18" charset="0"/>
                      </a:endParaRPr>
                    </a:p>
                  </a:txBody>
                  <a:tcPr marL="56764" marR="56764" marT="0" marB="0"/>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Старшина второго класса</a:t>
                      </a:r>
                      <a:endParaRPr lang="ru-RU" sz="1400">
                        <a:effectLst/>
                        <a:latin typeface="Times New Roman" panose="02020603050405020304" pitchFamily="18" charset="0"/>
                        <a:ea typeface="Calibri"/>
                        <a:cs typeface="Times New Roman" panose="02020603050405020304" pitchFamily="18" charset="0"/>
                      </a:endParaRPr>
                    </a:p>
                  </a:txBody>
                  <a:tcPr marL="56764" marR="56764" marT="0" marB="0"/>
                </a:tc>
              </a:tr>
              <a:tr h="174075">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 </a:t>
                      </a:r>
                      <a:endParaRPr lang="ru-RU" sz="1400">
                        <a:effectLst/>
                        <a:latin typeface="Times New Roman" panose="02020603050405020304" pitchFamily="18" charset="0"/>
                        <a:ea typeface="Calibri"/>
                        <a:cs typeface="Times New Roman" panose="02020603050405020304" pitchFamily="18" charset="0"/>
                      </a:endParaRPr>
                    </a:p>
                  </a:txBody>
                  <a:tcPr marL="56764" marR="56764" marT="0" marB="0"/>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Старшина первого класса</a:t>
                      </a:r>
                      <a:endParaRPr lang="ru-RU" sz="1400">
                        <a:effectLst/>
                        <a:latin typeface="Times New Roman" panose="02020603050405020304" pitchFamily="18" charset="0"/>
                        <a:ea typeface="Calibri"/>
                        <a:cs typeface="Times New Roman" panose="02020603050405020304" pitchFamily="18" charset="0"/>
                      </a:endParaRPr>
                    </a:p>
                  </a:txBody>
                  <a:tcPr marL="56764" marR="56764" marT="0" marB="0"/>
                </a:tc>
              </a:tr>
              <a:tr h="174075">
                <a:tc>
                  <a:txBody>
                    <a:bodyPr/>
                    <a:lstStyle/>
                    <a:p>
                      <a:pPr algn="ctr">
                        <a:lnSpc>
                          <a:spcPct val="115000"/>
                        </a:lnSpc>
                        <a:spcAft>
                          <a:spcPts val="0"/>
                        </a:spcAft>
                      </a:pPr>
                      <a:r>
                        <a:rPr lang="ru-RU" sz="1400" dirty="0">
                          <a:effectLst/>
                          <a:latin typeface="Times New Roman" panose="02020603050405020304" pitchFamily="18" charset="0"/>
                          <a:cs typeface="Times New Roman" panose="02020603050405020304" pitchFamily="18" charset="0"/>
                        </a:rPr>
                        <a:t> </a:t>
                      </a:r>
                      <a:endParaRPr lang="ru-RU" sz="1400" dirty="0">
                        <a:effectLst/>
                        <a:latin typeface="Times New Roman" panose="02020603050405020304" pitchFamily="18" charset="0"/>
                        <a:ea typeface="Calibri"/>
                        <a:cs typeface="Times New Roman" panose="02020603050405020304" pitchFamily="18" charset="0"/>
                      </a:endParaRPr>
                    </a:p>
                  </a:txBody>
                  <a:tcPr marL="56764" marR="56764" marT="0" marB="0"/>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Штаб-старшина</a:t>
                      </a:r>
                      <a:endParaRPr lang="ru-RU" sz="1400">
                        <a:effectLst/>
                        <a:latin typeface="Times New Roman" panose="02020603050405020304" pitchFamily="18" charset="0"/>
                        <a:ea typeface="Calibri"/>
                        <a:cs typeface="Times New Roman" panose="02020603050405020304" pitchFamily="18" charset="0"/>
                      </a:endParaRPr>
                    </a:p>
                  </a:txBody>
                  <a:tcPr marL="56764" marR="56764" marT="0" marB="0"/>
                </a:tc>
              </a:tr>
              <a:tr h="174075">
                <a:tc>
                  <a:txBody>
                    <a:bodyPr/>
                    <a:lstStyle/>
                    <a:p>
                      <a:pPr algn="ctr">
                        <a:lnSpc>
                          <a:spcPct val="115000"/>
                        </a:lnSpc>
                        <a:spcAft>
                          <a:spcPts val="0"/>
                        </a:spcAft>
                      </a:pPr>
                      <a:r>
                        <a:rPr lang="ru-RU" sz="1400" dirty="0">
                          <a:effectLst/>
                          <a:latin typeface="Times New Roman" panose="02020603050405020304" pitchFamily="18" charset="0"/>
                          <a:cs typeface="Times New Roman" panose="02020603050405020304" pitchFamily="18" charset="0"/>
                        </a:rPr>
                        <a:t> </a:t>
                      </a:r>
                      <a:endParaRPr lang="ru-RU" sz="1400" dirty="0">
                        <a:effectLst/>
                        <a:latin typeface="Times New Roman" panose="02020603050405020304" pitchFamily="18" charset="0"/>
                        <a:ea typeface="Calibri"/>
                        <a:cs typeface="Times New Roman" panose="02020603050405020304" pitchFamily="18" charset="0"/>
                      </a:endParaRPr>
                    </a:p>
                  </a:txBody>
                  <a:tcPr marL="56764" marR="56764" marT="0" marB="0"/>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Мастер-старшина</a:t>
                      </a:r>
                      <a:endParaRPr lang="ru-RU" sz="1400">
                        <a:effectLst/>
                        <a:latin typeface="Times New Roman" panose="02020603050405020304" pitchFamily="18" charset="0"/>
                        <a:ea typeface="Calibri"/>
                        <a:cs typeface="Times New Roman" panose="02020603050405020304" pitchFamily="18" charset="0"/>
                      </a:endParaRPr>
                    </a:p>
                  </a:txBody>
                  <a:tcPr marL="56764" marR="56764" marT="0" marB="0"/>
                </a:tc>
              </a:tr>
              <a:tr h="174075">
                <a:tc gridSpan="2">
                  <a:txBody>
                    <a:bodyPr/>
                    <a:lstStyle/>
                    <a:p>
                      <a:pPr algn="ctr">
                        <a:lnSpc>
                          <a:spcPct val="115000"/>
                        </a:lnSpc>
                        <a:spcAft>
                          <a:spcPts val="0"/>
                        </a:spcAft>
                      </a:pPr>
                      <a:r>
                        <a:rPr lang="ru-RU" sz="1400" dirty="0">
                          <a:effectLst/>
                          <a:latin typeface="Times New Roman" panose="02020603050405020304" pitchFamily="18" charset="0"/>
                          <a:cs typeface="Times New Roman" panose="02020603050405020304" pitchFamily="18" charset="0"/>
                        </a:rPr>
                        <a:t>Младший офицерский состав</a:t>
                      </a:r>
                      <a:endParaRPr lang="ru-RU" sz="1400" dirty="0">
                        <a:effectLst/>
                        <a:latin typeface="Times New Roman" panose="02020603050405020304" pitchFamily="18" charset="0"/>
                        <a:ea typeface="Calibri"/>
                        <a:cs typeface="Times New Roman" panose="02020603050405020304" pitchFamily="18" charset="0"/>
                      </a:endParaRPr>
                    </a:p>
                  </a:txBody>
                  <a:tcPr marL="56764" marR="56764" marT="0" marB="0"/>
                </a:tc>
                <a:tc hMerge="1">
                  <a:txBody>
                    <a:bodyPr/>
                    <a:lstStyle/>
                    <a:p>
                      <a:endParaRPr lang="ru-RU"/>
                    </a:p>
                  </a:txBody>
                  <a:tcPr/>
                </a:tc>
              </a:tr>
              <a:tr h="174075">
                <a:tc>
                  <a:txBody>
                    <a:bodyPr/>
                    <a:lstStyle/>
                    <a:p>
                      <a:pPr algn="ctr">
                        <a:lnSpc>
                          <a:spcPct val="115000"/>
                        </a:lnSpc>
                        <a:spcAft>
                          <a:spcPts val="0"/>
                        </a:spcAft>
                      </a:pPr>
                      <a:r>
                        <a:rPr lang="ru-RU" sz="1400" dirty="0">
                          <a:effectLst/>
                          <a:latin typeface="Times New Roman" panose="02020603050405020304" pitchFamily="18" charset="0"/>
                          <a:cs typeface="Times New Roman" panose="02020603050405020304" pitchFamily="18" charset="0"/>
                        </a:rPr>
                        <a:t> </a:t>
                      </a:r>
                      <a:endParaRPr lang="ru-RU" sz="1400" dirty="0">
                        <a:effectLst/>
                        <a:latin typeface="Times New Roman" panose="02020603050405020304" pitchFamily="18" charset="0"/>
                        <a:ea typeface="Calibri"/>
                        <a:cs typeface="Times New Roman" panose="02020603050405020304" pitchFamily="18" charset="0"/>
                      </a:endParaRPr>
                    </a:p>
                  </a:txBody>
                  <a:tcPr marL="56764" marR="56764" marT="0" marB="0"/>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Лейтенант</a:t>
                      </a:r>
                      <a:endParaRPr lang="ru-RU" sz="1400">
                        <a:effectLst/>
                        <a:latin typeface="Times New Roman" panose="02020603050405020304" pitchFamily="18" charset="0"/>
                        <a:ea typeface="Calibri"/>
                        <a:cs typeface="Times New Roman" panose="02020603050405020304" pitchFamily="18" charset="0"/>
                      </a:endParaRPr>
                    </a:p>
                  </a:txBody>
                  <a:tcPr marL="56764" marR="56764" marT="0" marB="0"/>
                </a:tc>
              </a:tr>
              <a:tr h="174075">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 </a:t>
                      </a:r>
                      <a:endParaRPr lang="ru-RU" sz="1400">
                        <a:effectLst/>
                        <a:latin typeface="Times New Roman" panose="02020603050405020304" pitchFamily="18" charset="0"/>
                        <a:ea typeface="Calibri"/>
                        <a:cs typeface="Times New Roman" panose="02020603050405020304" pitchFamily="18" charset="0"/>
                      </a:endParaRPr>
                    </a:p>
                  </a:txBody>
                  <a:tcPr marL="56764" marR="56764" marT="0" marB="0"/>
                </a:tc>
                <a:tc>
                  <a:txBody>
                    <a:bodyPr/>
                    <a:lstStyle/>
                    <a:p>
                      <a:pPr algn="ctr">
                        <a:lnSpc>
                          <a:spcPct val="115000"/>
                        </a:lnSpc>
                        <a:spcAft>
                          <a:spcPts val="0"/>
                        </a:spcAft>
                      </a:pPr>
                      <a:r>
                        <a:rPr lang="ru-RU" sz="1400" dirty="0">
                          <a:effectLst/>
                          <a:latin typeface="Times New Roman" panose="02020603050405020304" pitchFamily="18" charset="0"/>
                          <a:cs typeface="Times New Roman" panose="02020603050405020304" pitchFamily="18" charset="0"/>
                        </a:rPr>
                        <a:t>Старший лейтенант</a:t>
                      </a:r>
                      <a:endParaRPr lang="ru-RU" sz="1400" dirty="0">
                        <a:effectLst/>
                        <a:latin typeface="Times New Roman" panose="02020603050405020304" pitchFamily="18" charset="0"/>
                        <a:ea typeface="Calibri"/>
                        <a:cs typeface="Times New Roman" panose="02020603050405020304" pitchFamily="18" charset="0"/>
                      </a:endParaRPr>
                    </a:p>
                  </a:txBody>
                  <a:tcPr marL="56764" marR="56764" marT="0" marB="0"/>
                </a:tc>
              </a:tr>
              <a:tr h="174075">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 </a:t>
                      </a:r>
                      <a:endParaRPr lang="ru-RU" sz="1400">
                        <a:effectLst/>
                        <a:latin typeface="Times New Roman" panose="02020603050405020304" pitchFamily="18" charset="0"/>
                        <a:ea typeface="Calibri"/>
                        <a:cs typeface="Times New Roman" panose="02020603050405020304" pitchFamily="18" charset="0"/>
                      </a:endParaRPr>
                    </a:p>
                  </a:txBody>
                  <a:tcPr marL="56764" marR="56764" marT="0" marB="0"/>
                </a:tc>
                <a:tc>
                  <a:txBody>
                    <a:bodyPr/>
                    <a:lstStyle/>
                    <a:p>
                      <a:pPr algn="ctr">
                        <a:lnSpc>
                          <a:spcPct val="115000"/>
                        </a:lnSpc>
                        <a:spcAft>
                          <a:spcPts val="0"/>
                        </a:spcAft>
                      </a:pPr>
                      <a:r>
                        <a:rPr lang="ru-RU" sz="1400" dirty="0">
                          <a:effectLst/>
                          <a:latin typeface="Times New Roman" panose="02020603050405020304" pitchFamily="18" charset="0"/>
                          <a:cs typeface="Times New Roman" panose="02020603050405020304" pitchFamily="18" charset="0"/>
                        </a:rPr>
                        <a:t>Капитан-лейтенант</a:t>
                      </a:r>
                      <a:endParaRPr lang="ru-RU" sz="1400" dirty="0">
                        <a:effectLst/>
                        <a:latin typeface="Times New Roman" panose="02020603050405020304" pitchFamily="18" charset="0"/>
                        <a:ea typeface="Calibri"/>
                        <a:cs typeface="Times New Roman" panose="02020603050405020304" pitchFamily="18" charset="0"/>
                      </a:endParaRPr>
                    </a:p>
                  </a:txBody>
                  <a:tcPr marL="56764" marR="56764" marT="0" marB="0"/>
                </a:tc>
              </a:tr>
              <a:tr h="174075">
                <a:tc gridSpan="2">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Старший офицерский состав</a:t>
                      </a:r>
                      <a:endParaRPr lang="ru-RU" sz="1400">
                        <a:effectLst/>
                        <a:latin typeface="Times New Roman" panose="02020603050405020304" pitchFamily="18" charset="0"/>
                        <a:ea typeface="Calibri"/>
                        <a:cs typeface="Times New Roman" panose="02020603050405020304" pitchFamily="18" charset="0"/>
                      </a:endParaRPr>
                    </a:p>
                  </a:txBody>
                  <a:tcPr marL="56764" marR="56764" marT="0" marB="0"/>
                </a:tc>
                <a:tc hMerge="1">
                  <a:txBody>
                    <a:bodyPr/>
                    <a:lstStyle/>
                    <a:p>
                      <a:endParaRPr lang="ru-RU"/>
                    </a:p>
                  </a:txBody>
                  <a:tcPr/>
                </a:tc>
              </a:tr>
              <a:tr h="174075">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 </a:t>
                      </a:r>
                      <a:endParaRPr lang="ru-RU" sz="1400">
                        <a:effectLst/>
                        <a:latin typeface="Times New Roman" panose="02020603050405020304" pitchFamily="18" charset="0"/>
                        <a:ea typeface="Calibri"/>
                        <a:cs typeface="Times New Roman" panose="02020603050405020304" pitchFamily="18" charset="0"/>
                      </a:endParaRPr>
                    </a:p>
                  </a:txBody>
                  <a:tcPr marL="56764" marR="56764" marT="0" marB="0"/>
                </a:tc>
                <a:tc>
                  <a:txBody>
                    <a:bodyPr/>
                    <a:lstStyle/>
                    <a:p>
                      <a:pPr algn="ctr">
                        <a:lnSpc>
                          <a:spcPct val="115000"/>
                        </a:lnSpc>
                        <a:spcAft>
                          <a:spcPts val="0"/>
                        </a:spcAft>
                      </a:pPr>
                      <a:r>
                        <a:rPr lang="ru-RU" sz="1400" dirty="0">
                          <a:effectLst/>
                          <a:latin typeface="Times New Roman" panose="02020603050405020304" pitchFamily="18" charset="0"/>
                          <a:cs typeface="Times New Roman" panose="02020603050405020304" pitchFamily="18" charset="0"/>
                        </a:rPr>
                        <a:t>Капитан третьего ранга</a:t>
                      </a:r>
                      <a:endParaRPr lang="ru-RU" sz="1400" dirty="0">
                        <a:effectLst/>
                        <a:latin typeface="Times New Roman" panose="02020603050405020304" pitchFamily="18" charset="0"/>
                        <a:ea typeface="Calibri"/>
                        <a:cs typeface="Times New Roman" panose="02020603050405020304" pitchFamily="18" charset="0"/>
                      </a:endParaRPr>
                    </a:p>
                  </a:txBody>
                  <a:tcPr marL="56764" marR="56764" marT="0" marB="0"/>
                </a:tc>
              </a:tr>
              <a:tr h="174075">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 </a:t>
                      </a:r>
                      <a:endParaRPr lang="ru-RU" sz="1400">
                        <a:effectLst/>
                        <a:latin typeface="Times New Roman" panose="02020603050405020304" pitchFamily="18" charset="0"/>
                        <a:ea typeface="Calibri"/>
                        <a:cs typeface="Times New Roman" panose="02020603050405020304" pitchFamily="18" charset="0"/>
                      </a:endParaRPr>
                    </a:p>
                  </a:txBody>
                  <a:tcPr marL="56764" marR="56764" marT="0" marB="0"/>
                </a:tc>
                <a:tc>
                  <a:txBody>
                    <a:bodyPr/>
                    <a:lstStyle/>
                    <a:p>
                      <a:pPr algn="ctr">
                        <a:lnSpc>
                          <a:spcPct val="115000"/>
                        </a:lnSpc>
                        <a:spcAft>
                          <a:spcPts val="0"/>
                        </a:spcAft>
                      </a:pPr>
                      <a:r>
                        <a:rPr lang="ru-RU" sz="1400" dirty="0">
                          <a:effectLst/>
                          <a:latin typeface="Times New Roman" panose="02020603050405020304" pitchFamily="18" charset="0"/>
                          <a:cs typeface="Times New Roman" panose="02020603050405020304" pitchFamily="18" charset="0"/>
                        </a:rPr>
                        <a:t>Капитан второго ранга</a:t>
                      </a:r>
                      <a:endParaRPr lang="ru-RU" sz="1400" dirty="0">
                        <a:effectLst/>
                        <a:latin typeface="Times New Roman" panose="02020603050405020304" pitchFamily="18" charset="0"/>
                        <a:ea typeface="Calibri"/>
                        <a:cs typeface="Times New Roman" panose="02020603050405020304" pitchFamily="18" charset="0"/>
                      </a:endParaRPr>
                    </a:p>
                  </a:txBody>
                  <a:tcPr marL="56764" marR="56764" marT="0" marB="0"/>
                </a:tc>
              </a:tr>
              <a:tr h="174075">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 </a:t>
                      </a:r>
                      <a:endParaRPr lang="ru-RU" sz="1400">
                        <a:effectLst/>
                        <a:latin typeface="Times New Roman" panose="02020603050405020304" pitchFamily="18" charset="0"/>
                        <a:ea typeface="Calibri"/>
                        <a:cs typeface="Times New Roman" panose="02020603050405020304" pitchFamily="18" charset="0"/>
                      </a:endParaRPr>
                    </a:p>
                  </a:txBody>
                  <a:tcPr marL="56764" marR="56764" marT="0" marB="0"/>
                </a:tc>
                <a:tc>
                  <a:txBody>
                    <a:bodyPr/>
                    <a:lstStyle/>
                    <a:p>
                      <a:pPr algn="ctr">
                        <a:lnSpc>
                          <a:spcPct val="115000"/>
                        </a:lnSpc>
                        <a:spcAft>
                          <a:spcPts val="0"/>
                        </a:spcAft>
                      </a:pPr>
                      <a:r>
                        <a:rPr lang="ru-RU" sz="1400" dirty="0">
                          <a:effectLst/>
                          <a:latin typeface="Times New Roman" panose="02020603050405020304" pitchFamily="18" charset="0"/>
                          <a:cs typeface="Times New Roman" panose="02020603050405020304" pitchFamily="18" charset="0"/>
                        </a:rPr>
                        <a:t>Капитан первого ранга</a:t>
                      </a:r>
                      <a:endParaRPr lang="ru-RU" sz="1400" dirty="0">
                        <a:effectLst/>
                        <a:latin typeface="Times New Roman" panose="02020603050405020304" pitchFamily="18" charset="0"/>
                        <a:ea typeface="Calibri"/>
                        <a:cs typeface="Times New Roman" panose="02020603050405020304" pitchFamily="18" charset="0"/>
                      </a:endParaRPr>
                    </a:p>
                  </a:txBody>
                  <a:tcPr marL="56764" marR="56764" marT="0" marB="0"/>
                </a:tc>
              </a:tr>
              <a:tr h="174075">
                <a:tc gridSpan="2">
                  <a:txBody>
                    <a:bodyPr/>
                    <a:lstStyle/>
                    <a:p>
                      <a:pPr algn="ctr">
                        <a:lnSpc>
                          <a:spcPct val="115000"/>
                        </a:lnSpc>
                        <a:spcAft>
                          <a:spcPts val="0"/>
                        </a:spcAft>
                      </a:pPr>
                      <a:r>
                        <a:rPr lang="ru-RU" sz="1400" dirty="0">
                          <a:effectLst/>
                          <a:latin typeface="Times New Roman" panose="02020603050405020304" pitchFamily="18" charset="0"/>
                          <a:cs typeface="Times New Roman" panose="02020603050405020304" pitchFamily="18" charset="0"/>
                        </a:rPr>
                        <a:t>Высший офицерский состав</a:t>
                      </a:r>
                      <a:endParaRPr lang="ru-RU" sz="1400" dirty="0">
                        <a:effectLst/>
                        <a:latin typeface="Times New Roman" panose="02020603050405020304" pitchFamily="18" charset="0"/>
                        <a:ea typeface="Calibri"/>
                        <a:cs typeface="Times New Roman" panose="02020603050405020304" pitchFamily="18" charset="0"/>
                      </a:endParaRPr>
                    </a:p>
                  </a:txBody>
                  <a:tcPr marL="56764" marR="56764" marT="0" marB="0"/>
                </a:tc>
                <a:tc hMerge="1">
                  <a:txBody>
                    <a:bodyPr/>
                    <a:lstStyle/>
                    <a:p>
                      <a:endParaRPr lang="ru-RU"/>
                    </a:p>
                  </a:txBody>
                  <a:tcPr/>
                </a:tc>
              </a:tr>
              <a:tr h="174075">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 </a:t>
                      </a:r>
                      <a:endParaRPr lang="ru-RU" sz="1400">
                        <a:effectLst/>
                        <a:latin typeface="Times New Roman" panose="02020603050405020304" pitchFamily="18" charset="0"/>
                        <a:ea typeface="Calibri"/>
                        <a:cs typeface="Times New Roman" panose="02020603050405020304" pitchFamily="18" charset="0"/>
                      </a:endParaRPr>
                    </a:p>
                  </a:txBody>
                  <a:tcPr marL="56764" marR="56764" marT="0" marB="0"/>
                </a:tc>
                <a:tc>
                  <a:txBody>
                    <a:bodyPr/>
                    <a:lstStyle/>
                    <a:p>
                      <a:pPr algn="ctr">
                        <a:lnSpc>
                          <a:spcPct val="115000"/>
                        </a:lnSpc>
                        <a:spcAft>
                          <a:spcPts val="0"/>
                        </a:spcAft>
                      </a:pPr>
                      <a:r>
                        <a:rPr lang="ru-RU" sz="1400" dirty="0">
                          <a:effectLst/>
                          <a:latin typeface="Times New Roman" panose="02020603050405020304" pitchFamily="18" charset="0"/>
                          <a:cs typeface="Times New Roman" panose="02020603050405020304" pitchFamily="18" charset="0"/>
                        </a:rPr>
                        <a:t>Контр-адмирал</a:t>
                      </a:r>
                      <a:endParaRPr lang="ru-RU" sz="1400" dirty="0">
                        <a:effectLst/>
                        <a:latin typeface="Times New Roman" panose="02020603050405020304" pitchFamily="18" charset="0"/>
                        <a:ea typeface="Calibri"/>
                        <a:cs typeface="Times New Roman" panose="02020603050405020304" pitchFamily="18" charset="0"/>
                      </a:endParaRPr>
                    </a:p>
                  </a:txBody>
                  <a:tcPr marL="56764" marR="56764" marT="0" marB="0"/>
                </a:tc>
              </a:tr>
              <a:tr h="174075">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 </a:t>
                      </a:r>
                      <a:endParaRPr lang="ru-RU" sz="1400">
                        <a:effectLst/>
                        <a:latin typeface="Times New Roman" panose="02020603050405020304" pitchFamily="18" charset="0"/>
                        <a:ea typeface="Calibri"/>
                        <a:cs typeface="Times New Roman" panose="02020603050405020304" pitchFamily="18" charset="0"/>
                      </a:endParaRPr>
                    </a:p>
                  </a:txBody>
                  <a:tcPr marL="56764" marR="56764" marT="0" marB="0"/>
                </a:tc>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Вице-адмирал</a:t>
                      </a:r>
                      <a:endParaRPr lang="ru-RU" sz="1400">
                        <a:effectLst/>
                        <a:latin typeface="Times New Roman" panose="02020603050405020304" pitchFamily="18" charset="0"/>
                        <a:ea typeface="Calibri"/>
                        <a:cs typeface="Times New Roman" panose="02020603050405020304" pitchFamily="18" charset="0"/>
                      </a:endParaRPr>
                    </a:p>
                  </a:txBody>
                  <a:tcPr marL="56764" marR="56764" marT="0" marB="0"/>
                </a:tc>
              </a:tr>
              <a:tr h="174075">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 </a:t>
                      </a:r>
                      <a:endParaRPr lang="ru-RU" sz="1400">
                        <a:effectLst/>
                        <a:latin typeface="Times New Roman" panose="02020603050405020304" pitchFamily="18" charset="0"/>
                        <a:ea typeface="Calibri"/>
                        <a:cs typeface="Times New Roman" panose="02020603050405020304" pitchFamily="18" charset="0"/>
                      </a:endParaRPr>
                    </a:p>
                  </a:txBody>
                  <a:tcPr marL="56764" marR="56764" marT="0" marB="0"/>
                </a:tc>
                <a:tc>
                  <a:txBody>
                    <a:bodyPr/>
                    <a:lstStyle/>
                    <a:p>
                      <a:pPr algn="ctr">
                        <a:lnSpc>
                          <a:spcPct val="115000"/>
                        </a:lnSpc>
                        <a:spcAft>
                          <a:spcPts val="0"/>
                        </a:spcAft>
                      </a:pPr>
                      <a:r>
                        <a:rPr lang="ru-RU" sz="1400" dirty="0">
                          <a:effectLst/>
                          <a:latin typeface="Times New Roman" panose="02020603050405020304" pitchFamily="18" charset="0"/>
                          <a:cs typeface="Times New Roman" panose="02020603050405020304" pitchFamily="18" charset="0"/>
                        </a:rPr>
                        <a:t>Адмирал</a:t>
                      </a:r>
                      <a:endParaRPr lang="ru-RU" sz="1400" dirty="0">
                        <a:effectLst/>
                        <a:latin typeface="Times New Roman" panose="02020603050405020304" pitchFamily="18" charset="0"/>
                        <a:ea typeface="Calibri"/>
                        <a:cs typeface="Times New Roman" panose="02020603050405020304" pitchFamily="18" charset="0"/>
                      </a:endParaRPr>
                    </a:p>
                  </a:txBody>
                  <a:tcPr marL="56764" marR="56764" marT="0" marB="0"/>
                </a:tc>
              </a:tr>
              <a:tr h="174075">
                <a:tc>
                  <a:txBody>
                    <a:bodyPr/>
                    <a:lstStyle/>
                    <a:p>
                      <a:pPr algn="ctr">
                        <a:lnSpc>
                          <a:spcPct val="115000"/>
                        </a:lnSpc>
                        <a:spcAft>
                          <a:spcPts val="0"/>
                        </a:spcAft>
                      </a:pPr>
                      <a:r>
                        <a:rPr lang="ru-RU" sz="1400">
                          <a:effectLst/>
                          <a:latin typeface="Times New Roman" panose="02020603050405020304" pitchFamily="18" charset="0"/>
                          <a:cs typeface="Times New Roman" panose="02020603050405020304" pitchFamily="18" charset="0"/>
                        </a:rPr>
                        <a:t> </a:t>
                      </a:r>
                      <a:endParaRPr lang="ru-RU" sz="1400">
                        <a:effectLst/>
                        <a:latin typeface="Times New Roman" panose="02020603050405020304" pitchFamily="18" charset="0"/>
                        <a:ea typeface="Calibri"/>
                        <a:cs typeface="Times New Roman" panose="02020603050405020304" pitchFamily="18" charset="0"/>
                      </a:endParaRPr>
                    </a:p>
                  </a:txBody>
                  <a:tcPr marL="56764" marR="56764" marT="0" marB="0"/>
                </a:tc>
                <a:tc>
                  <a:txBody>
                    <a:bodyPr/>
                    <a:lstStyle/>
                    <a:p>
                      <a:pPr algn="ctr">
                        <a:lnSpc>
                          <a:spcPct val="115000"/>
                        </a:lnSpc>
                        <a:spcAft>
                          <a:spcPts val="0"/>
                        </a:spcAft>
                      </a:pPr>
                      <a:r>
                        <a:rPr lang="ru-RU" sz="1400" dirty="0">
                          <a:effectLst/>
                          <a:latin typeface="Times New Roman" panose="02020603050405020304" pitchFamily="18" charset="0"/>
                          <a:cs typeface="Times New Roman" panose="02020603050405020304" pitchFamily="18" charset="0"/>
                        </a:rPr>
                        <a:t>-</a:t>
                      </a:r>
                      <a:endParaRPr lang="ru-RU" sz="1400" dirty="0">
                        <a:effectLst/>
                        <a:latin typeface="Times New Roman" panose="02020603050405020304" pitchFamily="18" charset="0"/>
                        <a:ea typeface="Calibri"/>
                        <a:cs typeface="Times New Roman" panose="02020603050405020304" pitchFamily="18" charset="0"/>
                      </a:endParaRPr>
                    </a:p>
                  </a:txBody>
                  <a:tcPr marL="56764" marR="56764" marT="0" marB="0"/>
                </a:tc>
              </a:tr>
            </a:tbl>
          </a:graphicData>
        </a:graphic>
      </p:graphicFrame>
      <p:sp>
        <p:nvSpPr>
          <p:cNvPr id="3" name="Rectangle 1"/>
          <p:cNvSpPr>
            <a:spLocks noChangeArrowheads="1"/>
          </p:cNvSpPr>
          <p:nvPr/>
        </p:nvSpPr>
        <p:spPr bwMode="auto">
          <a:xfrm>
            <a:off x="1380011" y="124853"/>
            <a:ext cx="659898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6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Заполните таблицу соответствия воинских званий военнослужащий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6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Вооруженных сил Республики Казахстан</a:t>
            </a:r>
            <a:endParaRPr kumimoji="0" lang="ru-RU" altLang="ru-RU" sz="1600" b="1"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3778494120"/>
      </p:ext>
    </p:extLst>
  </p:cSld>
  <p:clrMapOvr>
    <a:masterClrMapping/>
  </p:clrMapOvr>
  <mc:AlternateContent xmlns:mc="http://schemas.openxmlformats.org/markup-compatibility/2006" xmlns:p14="http://schemas.microsoft.com/office/powerpoint/2010/main">
    <mc:Choice Requires="p14">
      <p:transition spd="slow" p14:dur="2000">
        <p14:ripple/>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DDEBCF"/>
            </a:gs>
            <a:gs pos="50000">
              <a:srgbClr val="9CB86E"/>
            </a:gs>
            <a:gs pos="100000">
              <a:srgbClr val="156B13"/>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99992" y="346646"/>
            <a:ext cx="4464496" cy="6178698"/>
          </a:xfrm>
        </p:spPr>
        <p:txBody>
          <a:bodyPr>
            <a:normAutofit/>
          </a:bodyPr>
          <a:lstStyle/>
          <a:p>
            <a:r>
              <a:rPr lang="ru-RU" sz="2800" b="1" i="1" dirty="0">
                <a:latin typeface="Times New Roman" panose="02020603050405020304" pitchFamily="18" charset="0"/>
                <a:cs typeface="Times New Roman" panose="02020603050405020304" pitchFamily="18" charset="0"/>
              </a:rPr>
              <a:t>Михаил Тимофеевич Калашников</a:t>
            </a:r>
            <a:r>
              <a:rPr lang="ru-RU" sz="2800" i="1" dirty="0">
                <a:latin typeface="Times New Roman" panose="02020603050405020304" pitchFamily="18" charset="0"/>
                <a:cs typeface="Times New Roman" panose="02020603050405020304" pitchFamily="18" charset="0"/>
              </a:rPr>
              <a:t> (10 ноября 1919, с. </a:t>
            </a:r>
            <a:r>
              <a:rPr lang="ru-RU" sz="2800" i="1" dirty="0" smtClean="0">
                <a:latin typeface="Times New Roman" panose="02020603050405020304" pitchFamily="18" charset="0"/>
                <a:cs typeface="Times New Roman" panose="02020603050405020304" pitchFamily="18" charset="0"/>
              </a:rPr>
              <a:t>Курья, </a:t>
            </a:r>
            <a:r>
              <a:rPr lang="ru-RU" sz="2800" i="1" dirty="0">
                <a:latin typeface="Times New Roman" panose="02020603050405020304" pitchFamily="18" charset="0"/>
                <a:cs typeface="Times New Roman" panose="02020603050405020304" pitchFamily="18" charset="0"/>
              </a:rPr>
              <a:t>Алтайская губерния — 23 декабря 2013, Ижевск) — советский и российский конструктор </a:t>
            </a:r>
            <a:r>
              <a:rPr lang="ru-RU" sz="2800" i="1" dirty="0" smtClean="0">
                <a:latin typeface="Times New Roman" panose="02020603050405020304" pitchFamily="18" charset="0"/>
                <a:cs typeface="Times New Roman" panose="02020603050405020304" pitchFamily="18" charset="0"/>
              </a:rPr>
              <a:t/>
            </a:r>
            <a:br>
              <a:rPr lang="ru-RU" sz="2800" i="1" dirty="0" smtClean="0">
                <a:latin typeface="Times New Roman" panose="02020603050405020304" pitchFamily="18" charset="0"/>
                <a:cs typeface="Times New Roman" panose="02020603050405020304" pitchFamily="18" charset="0"/>
              </a:rPr>
            </a:br>
            <a:r>
              <a:rPr lang="ru-RU" sz="2800" i="1" dirty="0" smtClean="0">
                <a:latin typeface="Times New Roman" panose="02020603050405020304" pitchFamily="18" charset="0"/>
                <a:cs typeface="Times New Roman" panose="02020603050405020304" pitchFamily="18" charset="0"/>
              </a:rPr>
              <a:t>стрелкового</a:t>
            </a:r>
            <a:r>
              <a:rPr lang="ru-RU" sz="2800" i="1" dirty="0">
                <a:latin typeface="Times New Roman" panose="02020603050405020304" pitchFamily="18" charset="0"/>
                <a:cs typeface="Times New Roman" panose="02020603050405020304" pitchFamily="18" charset="0"/>
              </a:rPr>
              <a:t> оружия,  </a:t>
            </a:r>
            <a:r>
              <a:rPr lang="ru-RU" sz="2800" i="1" dirty="0" smtClean="0">
                <a:latin typeface="Times New Roman" panose="02020603050405020304" pitchFamily="18" charset="0"/>
                <a:cs typeface="Times New Roman" panose="02020603050405020304" pitchFamily="18" charset="0"/>
              </a:rPr>
              <a:t/>
            </a:r>
            <a:br>
              <a:rPr lang="ru-RU" sz="2800" i="1" dirty="0" smtClean="0">
                <a:latin typeface="Times New Roman" panose="02020603050405020304" pitchFamily="18" charset="0"/>
                <a:cs typeface="Times New Roman" panose="02020603050405020304" pitchFamily="18" charset="0"/>
              </a:rPr>
            </a:br>
            <a:r>
              <a:rPr lang="ru-RU" sz="2800" i="1" dirty="0" smtClean="0">
                <a:latin typeface="Times New Roman" panose="02020603050405020304" pitchFamily="18" charset="0"/>
                <a:cs typeface="Times New Roman" panose="02020603050405020304" pitchFamily="18" charset="0"/>
              </a:rPr>
              <a:t>доктор </a:t>
            </a:r>
            <a:r>
              <a:rPr lang="ru-RU" sz="2800" i="1" dirty="0">
                <a:latin typeface="Times New Roman" panose="02020603050405020304" pitchFamily="18" charset="0"/>
                <a:cs typeface="Times New Roman" panose="02020603050405020304" pitchFamily="18" charset="0"/>
              </a:rPr>
              <a:t>технических наук (1971), генерал-лейтенант (1999), изобрёл всемирно известный автомат Калашникова (АК).</a:t>
            </a:r>
          </a:p>
        </p:txBody>
      </p:sp>
      <p:pic>
        <p:nvPicPr>
          <p:cNvPr id="1026" name="Picture 2" descr="C:\Documents and Settings\Приемная\Рабочий стол\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980728"/>
            <a:ext cx="3456384" cy="488041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0745593"/>
      </p:ext>
    </p:extLst>
  </p:cSld>
  <p:clrMapOvr>
    <a:masterClrMapping/>
  </p:clrMapOvr>
  <mc:AlternateContent xmlns:mc="http://schemas.openxmlformats.org/markup-compatibility/2006" xmlns:p14="http://schemas.microsoft.com/office/powerpoint/2010/main">
    <mc:Choice Requires="p14">
      <p:transition spd="slow" p14:dur="2000">
        <p14:rippl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Rectangle 2"/>
          <p:cNvSpPr txBox="1">
            <a:spLocks noRot="1" noChangeArrowheads="1"/>
          </p:cNvSpPr>
          <p:nvPr/>
        </p:nvSpPr>
        <p:spPr>
          <a:xfrm>
            <a:off x="1692275" y="179388"/>
            <a:ext cx="6262688" cy="576262"/>
          </a:xfrm>
          <a:prstGeom prst="rect">
            <a:avLst/>
          </a:prstGeom>
          <a:gradFill rotWithShape="1">
            <a:gsLst>
              <a:gs pos="0">
                <a:srgbClr val="00FFFF">
                  <a:gamma/>
                  <a:shade val="46275"/>
                  <a:invGamma/>
                </a:srgbClr>
              </a:gs>
              <a:gs pos="50000">
                <a:srgbClr val="00FFFF"/>
              </a:gs>
              <a:gs pos="100000">
                <a:srgbClr val="00FFFF">
                  <a:gamma/>
                  <a:shade val="46275"/>
                  <a:invGamma/>
                </a:srgbClr>
              </a:gs>
            </a:gsLst>
            <a:lin ang="5400000" scaled="1"/>
          </a:gradFill>
          <a:effectLst>
            <a:outerShdw dist="35921" dir="2700000" algn="ctr" rotWithShape="0">
              <a:srgbClr val="FF3300"/>
            </a:outerShdw>
          </a:effectLst>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ru-RU" sz="3200" b="1" smtClean="0">
                <a:solidFill>
                  <a:srgbClr val="FF0000"/>
                </a:solidFill>
              </a:rPr>
              <a:t>Автомат Калашникова (АК-74)</a:t>
            </a:r>
            <a:endParaRPr lang="ru-RU" sz="3200" b="1" dirty="0">
              <a:solidFill>
                <a:srgbClr val="FF0000"/>
              </a:solidFill>
            </a:endParaRPr>
          </a:p>
        </p:txBody>
      </p:sp>
      <p:pic>
        <p:nvPicPr>
          <p:cNvPr id="3" name="Picture 3" descr="AK_74"/>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a:xfrm rot="2218860">
            <a:off x="1506337" y="1461968"/>
            <a:ext cx="1990725" cy="4803775"/>
          </a:xfrm>
          <a:prstGeom prst="rect">
            <a:avLst/>
          </a:prstGeom>
        </p:spPr>
      </p:pic>
      <p:graphicFrame>
        <p:nvGraphicFramePr>
          <p:cNvPr id="4" name="Таблица 3"/>
          <p:cNvGraphicFramePr>
            <a:graphicFrameLocks noGrp="1"/>
          </p:cNvGraphicFramePr>
          <p:nvPr>
            <p:extLst>
              <p:ext uri="{D42A27DB-BD31-4B8C-83A1-F6EECF244321}">
                <p14:modId xmlns:p14="http://schemas.microsoft.com/office/powerpoint/2010/main" val="598713695"/>
              </p:ext>
            </p:extLst>
          </p:nvPr>
        </p:nvGraphicFramePr>
        <p:xfrm>
          <a:off x="4211960" y="1628800"/>
          <a:ext cx="4078287" cy="3788580"/>
        </p:xfrm>
        <a:graphic>
          <a:graphicData uri="http://schemas.openxmlformats.org/drawingml/2006/table">
            <a:tbl>
              <a:tblPr/>
              <a:tblGrid>
                <a:gridCol w="2947987"/>
                <a:gridCol w="219075"/>
                <a:gridCol w="911225"/>
              </a:tblGrid>
              <a:tr h="374650">
                <a:tc gridSpan="2">
                  <a:txBody>
                    <a:bodyPr/>
                    <a:lstStyle/>
                    <a:p>
                      <a:pPr marL="0" marR="0" lvl="0" indent="0" algn="l"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Масса, кг</a:t>
                      </a:r>
                    </a:p>
                  </a:txBody>
                  <a:tcPr marL="74058" marR="74058" marT="37029" marB="370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hMerge="1">
                  <a:txBody>
                    <a:bodyPr/>
                    <a:lstStyle/>
                    <a:p>
                      <a:endParaRPr lang="ru-RU"/>
                    </a:p>
                  </a:txBody>
                  <a:tcPr/>
                </a:tc>
                <a:tc>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smtClean="0">
                          <a:ln>
                            <a:noFill/>
                          </a:ln>
                          <a:solidFill>
                            <a:schemeClr val="bg1"/>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3.6</a:t>
                      </a:r>
                    </a:p>
                  </a:txBody>
                  <a:tcPr marL="74058" marR="74058" marT="37029" marB="370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r>
              <a:tr h="376238">
                <a:tc gridSpan="2">
                  <a:txBody>
                    <a:bodyPr/>
                    <a:lstStyle/>
                    <a:p>
                      <a:pPr marL="0" marR="0" lvl="0" indent="0" algn="l"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Калибр, мм</a:t>
                      </a:r>
                    </a:p>
                  </a:txBody>
                  <a:tcPr marL="74058" marR="74058" marT="37029" marB="370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hMerge="1">
                  <a:txBody>
                    <a:bodyPr/>
                    <a:lstStyle/>
                    <a:p>
                      <a:endParaRPr lang="ru-RU"/>
                    </a:p>
                  </a:txBody>
                  <a:tcPr/>
                </a:tc>
                <a:tc>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smtClean="0">
                          <a:ln>
                            <a:noFill/>
                          </a:ln>
                          <a:solidFill>
                            <a:schemeClr val="bg1"/>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5.45</a:t>
                      </a:r>
                    </a:p>
                  </a:txBody>
                  <a:tcPr marL="74058" marR="74058" marT="37029" marB="370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r>
              <a:tr h="374650">
                <a:tc gridSpan="2">
                  <a:txBody>
                    <a:bodyPr/>
                    <a:lstStyle/>
                    <a:p>
                      <a:pPr marL="0" marR="0" lvl="0" indent="0" algn="l"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Ёмкость магазина, шт.</a:t>
                      </a:r>
                    </a:p>
                  </a:txBody>
                  <a:tcPr marL="74058" marR="74058" marT="37029" marB="370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hMerge="1">
                  <a:txBody>
                    <a:bodyPr/>
                    <a:lstStyle/>
                    <a:p>
                      <a:endParaRPr lang="ru-RU"/>
                    </a:p>
                  </a:txBody>
                  <a:tcPr/>
                </a:tc>
                <a:tc>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smtClean="0">
                          <a:ln>
                            <a:noFill/>
                          </a:ln>
                          <a:solidFill>
                            <a:schemeClr val="bg1"/>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30</a:t>
                      </a:r>
                    </a:p>
                  </a:txBody>
                  <a:tcPr marL="74058" marR="74058" marT="37029" marB="370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r>
              <a:tr h="374650">
                <a:tc gridSpan="2">
                  <a:txBody>
                    <a:bodyPr/>
                    <a:lstStyle/>
                    <a:p>
                      <a:pPr marL="0" marR="0" lvl="0" indent="0" algn="l"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Боекомплект, шт.</a:t>
                      </a:r>
                    </a:p>
                  </a:txBody>
                  <a:tcPr marL="74058" marR="74058" marT="37029" marB="370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hMerge="1">
                  <a:txBody>
                    <a:bodyPr/>
                    <a:lstStyle/>
                    <a:p>
                      <a:endParaRPr lang="ru-RU"/>
                    </a:p>
                  </a:txBody>
                  <a:tcPr/>
                </a:tc>
                <a:tc>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smtClean="0">
                          <a:ln>
                            <a:noFill/>
                          </a:ln>
                          <a:solidFill>
                            <a:schemeClr val="bg1"/>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270</a:t>
                      </a:r>
                    </a:p>
                  </a:txBody>
                  <a:tcPr marL="74058" marR="74058" marT="37029" marB="370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r>
              <a:tr h="376238">
                <a:tc gridSpan="2">
                  <a:txBody>
                    <a:bodyPr/>
                    <a:lstStyle/>
                    <a:p>
                      <a:pPr marL="0" marR="0" lvl="0" indent="0" algn="l"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Боев. </a:t>
                      </a:r>
                      <a:r>
                        <a:rPr kumimoji="0" lang="ru-RU" sz="2000" b="1" i="0" u="none" strike="noStrike" cap="none" normalizeH="0" baseline="0" dirty="0" err="1" smtClean="0">
                          <a:ln>
                            <a:noFill/>
                          </a:ln>
                          <a:solidFill>
                            <a:schemeClr val="bg1"/>
                          </a:solidFill>
                          <a:effectLst/>
                          <a:latin typeface="Times New Roman" panose="02020603050405020304" pitchFamily="18" charset="0"/>
                          <a:cs typeface="Times New Roman" panose="02020603050405020304" pitchFamily="18" charset="0"/>
                        </a:rPr>
                        <a:t>скоростр</a:t>
                      </a: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 в/мин.</a:t>
                      </a:r>
                    </a:p>
                  </a:txBody>
                  <a:tcPr marL="74058" marR="74058" marT="37029" marB="370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hMerge="1">
                  <a:txBody>
                    <a:bodyPr/>
                    <a:lstStyle/>
                    <a:p>
                      <a:endParaRPr lang="ru-RU"/>
                    </a:p>
                  </a:txBody>
                  <a:tcPr/>
                </a:tc>
                <a:tc>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smtClean="0">
                          <a:ln>
                            <a:noFill/>
                          </a:ln>
                          <a:solidFill>
                            <a:schemeClr val="bg1"/>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40-100</a:t>
                      </a:r>
                    </a:p>
                  </a:txBody>
                  <a:tcPr marL="74058" marR="74058" marT="37029" marB="370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r>
              <a:tr h="374650">
                <a:tc gridSpan="2">
                  <a:txBody>
                    <a:bodyPr/>
                    <a:lstStyle/>
                    <a:p>
                      <a:pPr marL="0" marR="0" lvl="0" indent="0" algn="l"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Прицельная дальность, м</a:t>
                      </a:r>
                    </a:p>
                  </a:txBody>
                  <a:tcPr marL="74058" marR="74058" marT="37029" marB="370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hMerge="1">
                  <a:txBody>
                    <a:bodyPr/>
                    <a:lstStyle/>
                    <a:p>
                      <a:endParaRPr lang="ru-RU"/>
                    </a:p>
                  </a:txBody>
                  <a:tcPr/>
                </a:tc>
                <a:tc>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smtClean="0">
                          <a:ln>
                            <a:noFill/>
                          </a:ln>
                          <a:solidFill>
                            <a:schemeClr val="bg1"/>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1000</a:t>
                      </a:r>
                    </a:p>
                  </a:txBody>
                  <a:tcPr marL="74058" marR="74058" marT="37029" marB="370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r>
              <a:tr h="374650">
                <a:tc gridSpan="2">
                  <a:txBody>
                    <a:bodyPr/>
                    <a:lstStyle/>
                    <a:p>
                      <a:pPr marL="0" marR="0" lvl="0" indent="0" algn="l"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err="1" smtClean="0">
                          <a:ln>
                            <a:noFill/>
                          </a:ln>
                          <a:solidFill>
                            <a:schemeClr val="bg1"/>
                          </a:solidFill>
                          <a:effectLst/>
                          <a:latin typeface="Times New Roman" panose="02020603050405020304" pitchFamily="18" charset="0"/>
                          <a:cs typeface="Times New Roman" panose="02020603050405020304" pitchFamily="18" charset="0"/>
                        </a:rPr>
                        <a:t>Дальн</a:t>
                      </a: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 эффект. огня, м</a:t>
                      </a:r>
                    </a:p>
                  </a:txBody>
                  <a:tcPr marL="74058" marR="74058" marT="37029" marB="370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hMerge="1">
                  <a:txBody>
                    <a:bodyPr/>
                    <a:lstStyle/>
                    <a:p>
                      <a:endParaRPr lang="ru-RU"/>
                    </a:p>
                  </a:txBody>
                  <a:tcPr/>
                </a:tc>
                <a:tc>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до 500</a:t>
                      </a:r>
                    </a:p>
                  </a:txBody>
                  <a:tcPr marL="74058" marR="74058" marT="37029" marB="370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r>
              <a:tr h="374650">
                <a:tc gridSpan="3">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err="1" smtClean="0">
                          <a:ln>
                            <a:noFill/>
                          </a:ln>
                          <a:solidFill>
                            <a:schemeClr val="bg1"/>
                          </a:solidFill>
                          <a:effectLst/>
                          <a:latin typeface="Times New Roman" panose="02020603050405020304" pitchFamily="18" charset="0"/>
                          <a:cs typeface="Times New Roman" panose="02020603050405020304" pitchFamily="18" charset="0"/>
                        </a:rPr>
                        <a:t>Дальн</a:t>
                      </a: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 прямого выстрела, м</a:t>
                      </a:r>
                    </a:p>
                  </a:txBody>
                  <a:tcPr marL="74058" marR="74058" marT="37029" marB="37029"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hMerge="1">
                  <a:txBody>
                    <a:bodyPr/>
                    <a:lstStyle/>
                    <a:p>
                      <a:endParaRPr lang="ru-RU"/>
                    </a:p>
                  </a:txBody>
                  <a:tcPr/>
                </a:tc>
                <a:tc hMerge="1">
                  <a:txBody>
                    <a:bodyPr/>
                    <a:lstStyle/>
                    <a:p>
                      <a:endParaRPr lang="ru-RU"/>
                    </a:p>
                  </a:txBody>
                  <a:tcPr/>
                </a:tc>
              </a:tr>
              <a:tr h="376238">
                <a:tc>
                  <a:txBody>
                    <a:bodyPr/>
                    <a:lstStyle/>
                    <a:p>
                      <a:pPr marL="0" marR="0" lvl="0" indent="0" algn="l"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   - по грудной фигуре</a:t>
                      </a:r>
                    </a:p>
                  </a:txBody>
                  <a:tcPr marL="74058" marR="74058" marT="37029" marB="370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gridSpan="2">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440</a:t>
                      </a:r>
                    </a:p>
                  </a:txBody>
                  <a:tcPr marL="74058" marR="74058" marT="37029" marB="370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hMerge="1">
                  <a:txBody>
                    <a:bodyPr/>
                    <a:lstStyle/>
                    <a:p>
                      <a:endParaRPr lang="ru-RU"/>
                    </a:p>
                  </a:txBody>
                  <a:tcPr/>
                </a:tc>
              </a:tr>
              <a:tr h="374650">
                <a:tc>
                  <a:txBody>
                    <a:bodyPr/>
                    <a:lstStyle/>
                    <a:p>
                      <a:pPr marL="0" marR="0" lvl="0" indent="0" algn="l"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   - по ростовой фигуре</a:t>
                      </a:r>
                    </a:p>
                  </a:txBody>
                  <a:tcPr marL="74058" marR="74058" marT="37029" marB="370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gridSpan="2">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625</a:t>
                      </a:r>
                    </a:p>
                  </a:txBody>
                  <a:tcPr marL="74058" marR="74058" marT="37029" marB="370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hMerge="1">
                  <a:txBody>
                    <a:bodyPr/>
                    <a:lstStyle/>
                    <a:p>
                      <a:endParaRPr lang="ru-RU"/>
                    </a:p>
                  </a:txBody>
                  <a:tcPr/>
                </a:tc>
              </a:tr>
            </a:tbl>
          </a:graphicData>
        </a:graphic>
      </p:graphicFrame>
    </p:spTree>
    <p:extLst>
      <p:ext uri="{BB962C8B-B14F-4D97-AF65-F5344CB8AC3E}">
        <p14:creationId xmlns:p14="http://schemas.microsoft.com/office/powerpoint/2010/main" val="2665109433"/>
      </p:ext>
    </p:extLst>
  </p:cSld>
  <p:clrMapOvr>
    <a:masterClrMapping/>
  </p:clrMapOvr>
  <mc:AlternateContent xmlns:mc="http://schemas.openxmlformats.org/markup-compatibility/2006" xmlns:p14="http://schemas.microsoft.com/office/powerpoint/2010/main">
    <mc:Choice Requires="p14">
      <p:transition spd="slow" p14:dur="20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iterate type="wd">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ppt_w</p:attrName>
                                        </p:attrNameLst>
                                      </p:cBhvr>
                                      <p:tavLst>
                                        <p:tav tm="0" fmla="#ppt_w*sin(2.5*pi*$)">
                                          <p:val>
                                            <p:fltVal val="0"/>
                                          </p:val>
                                        </p:tav>
                                        <p:tav tm="100000">
                                          <p:val>
                                            <p:fltVal val="1"/>
                                          </p:val>
                                        </p:tav>
                                      </p:tavLst>
                                    </p:anim>
                                    <p:anim calcmode="lin" valueType="num">
                                      <p:cBhvr>
                                        <p:cTn id="9" dur="1000" fill="hold"/>
                                        <p:tgtEl>
                                          <p:spTgt spid="2"/>
                                        </p:tgtEl>
                                        <p:attrNameLst>
                                          <p:attrName>ppt_h</p:attrName>
                                        </p:attrNameLst>
                                      </p:cBhvr>
                                      <p:tavLst>
                                        <p:tav tm="0">
                                          <p:val>
                                            <p:strVal val="#ppt_h"/>
                                          </p:val>
                                        </p:tav>
                                        <p:tav tm="100000">
                                          <p:val>
                                            <p:strVal val="#ppt_h"/>
                                          </p:val>
                                        </p:tav>
                                      </p:tavLst>
                                    </p:anim>
                                  </p:childTnLst>
                                </p:cTn>
                              </p:par>
                            </p:childTnLst>
                          </p:cTn>
                        </p:par>
                        <p:par>
                          <p:cTn id="10" fill="hold">
                            <p:stCondLst>
                              <p:cond delay="1400"/>
                            </p:stCondLst>
                            <p:childTnLst>
                              <p:par>
                                <p:cTn id="11" presetID="2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Rectangle 2"/>
          <p:cNvSpPr txBox="1">
            <a:spLocks noRot="1" noChangeArrowheads="1"/>
          </p:cNvSpPr>
          <p:nvPr/>
        </p:nvSpPr>
        <p:spPr>
          <a:xfrm>
            <a:off x="1476375" y="179388"/>
            <a:ext cx="6551613" cy="636587"/>
          </a:xfrm>
          <a:prstGeom prst="rect">
            <a:avLst/>
          </a:prstGeom>
          <a:gradFill rotWithShape="1">
            <a:gsLst>
              <a:gs pos="0">
                <a:srgbClr val="00FFFF">
                  <a:gamma/>
                  <a:shade val="46275"/>
                  <a:invGamma/>
                </a:srgbClr>
              </a:gs>
              <a:gs pos="50000">
                <a:srgbClr val="00FFFF"/>
              </a:gs>
              <a:gs pos="100000">
                <a:srgbClr val="00FFFF">
                  <a:gamma/>
                  <a:shade val="46275"/>
                  <a:invGamma/>
                </a:srgbClr>
              </a:gs>
            </a:gsLst>
            <a:lin ang="5400000" scaled="1"/>
          </a:gradFill>
          <a:effectLst>
            <a:outerShdw dist="35921" dir="2700000" algn="ctr" rotWithShape="0">
              <a:srgbClr val="FF3300"/>
            </a:outerShdw>
          </a:effectLst>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ru-RU" sz="3200" b="1" smtClean="0">
                <a:solidFill>
                  <a:srgbClr val="FF0000"/>
                </a:solidFill>
              </a:rPr>
              <a:t>Автомат Калашникова (АКС-74)</a:t>
            </a:r>
            <a:endParaRPr lang="ru-RU" sz="3200" b="1">
              <a:solidFill>
                <a:srgbClr val="FF0000"/>
              </a:solidFill>
            </a:endParaRPr>
          </a:p>
        </p:txBody>
      </p:sp>
      <p:pic>
        <p:nvPicPr>
          <p:cNvPr id="3" name="Picture 3" descr="1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a:xfrm>
            <a:off x="467544" y="1988666"/>
            <a:ext cx="3660775" cy="3384550"/>
          </a:xfrm>
          <a:prstGeom prst="rect">
            <a:avLst/>
          </a:prstGeom>
        </p:spPr>
      </p:pic>
      <p:graphicFrame>
        <p:nvGraphicFramePr>
          <p:cNvPr id="4" name="Таблица 3"/>
          <p:cNvGraphicFramePr>
            <a:graphicFrameLocks noGrp="1"/>
          </p:cNvGraphicFramePr>
          <p:nvPr>
            <p:extLst>
              <p:ext uri="{D42A27DB-BD31-4B8C-83A1-F6EECF244321}">
                <p14:modId xmlns:p14="http://schemas.microsoft.com/office/powerpoint/2010/main" val="92643809"/>
              </p:ext>
            </p:extLst>
          </p:nvPr>
        </p:nvGraphicFramePr>
        <p:xfrm>
          <a:off x="4427736" y="2003261"/>
          <a:ext cx="4176712" cy="3788740"/>
        </p:xfrm>
        <a:graphic>
          <a:graphicData uri="http://schemas.openxmlformats.org/drawingml/2006/table">
            <a:tbl>
              <a:tblPr/>
              <a:tblGrid>
                <a:gridCol w="3160712"/>
                <a:gridCol w="1016000"/>
              </a:tblGrid>
              <a:tr h="348456">
                <a:tc>
                  <a:txBody>
                    <a:bodyPr/>
                    <a:lstStyle/>
                    <a:p>
                      <a:pPr marL="0" marR="0" lvl="0" indent="0" algn="l"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Масса, кг</a:t>
                      </a:r>
                    </a:p>
                  </a:txBody>
                  <a:tcPr marL="74058" marR="74058" marT="37037" marB="3703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3.6</a:t>
                      </a:r>
                    </a:p>
                  </a:txBody>
                  <a:tcPr marL="74058" marR="74058" marT="37037" marB="3703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r>
              <a:tr h="348456">
                <a:tc>
                  <a:txBody>
                    <a:bodyPr/>
                    <a:lstStyle/>
                    <a:p>
                      <a:pPr marL="0" marR="0" lvl="0" indent="0" algn="l"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Калибр, мм</a:t>
                      </a:r>
                    </a:p>
                  </a:txBody>
                  <a:tcPr marL="74058" marR="74058" marT="37037" marB="3703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smtClean="0">
                          <a:ln>
                            <a:noFill/>
                          </a:ln>
                          <a:solidFill>
                            <a:schemeClr val="bg1"/>
                          </a:solidFill>
                          <a:effectLst/>
                          <a:latin typeface="Times New Roman" panose="02020603050405020304" pitchFamily="18" charset="0"/>
                          <a:cs typeface="Times New Roman" panose="02020603050405020304" pitchFamily="18" charset="0"/>
                        </a:rPr>
                        <a:t>5.45</a:t>
                      </a:r>
                    </a:p>
                  </a:txBody>
                  <a:tcPr marL="74058" marR="74058" marT="37037" marB="3703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r>
              <a:tr h="348456">
                <a:tc>
                  <a:txBody>
                    <a:bodyPr/>
                    <a:lstStyle/>
                    <a:p>
                      <a:pPr marL="0" marR="0" lvl="0" indent="0" algn="l"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Ёмкость магазина, шт.</a:t>
                      </a:r>
                    </a:p>
                  </a:txBody>
                  <a:tcPr marL="74058" marR="74058" marT="37037" marB="3703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smtClean="0">
                          <a:ln>
                            <a:noFill/>
                          </a:ln>
                          <a:solidFill>
                            <a:schemeClr val="bg1"/>
                          </a:solidFill>
                          <a:effectLst/>
                          <a:latin typeface="Times New Roman" panose="02020603050405020304" pitchFamily="18" charset="0"/>
                          <a:cs typeface="Times New Roman" panose="02020603050405020304" pitchFamily="18" charset="0"/>
                        </a:rPr>
                        <a:t>30</a:t>
                      </a:r>
                    </a:p>
                  </a:txBody>
                  <a:tcPr marL="74058" marR="74058" marT="37037" marB="3703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r>
              <a:tr h="348456">
                <a:tc>
                  <a:txBody>
                    <a:bodyPr/>
                    <a:lstStyle/>
                    <a:p>
                      <a:pPr marL="0" marR="0" lvl="0" indent="0" algn="l"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Боекомплект, шт.</a:t>
                      </a:r>
                    </a:p>
                  </a:txBody>
                  <a:tcPr marL="74058" marR="74058" marT="37037" marB="3703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smtClean="0">
                          <a:ln>
                            <a:noFill/>
                          </a:ln>
                          <a:solidFill>
                            <a:schemeClr val="bg1"/>
                          </a:solidFill>
                          <a:effectLst/>
                          <a:latin typeface="Times New Roman" panose="02020603050405020304" pitchFamily="18" charset="0"/>
                          <a:cs typeface="Times New Roman" panose="02020603050405020304" pitchFamily="18" charset="0"/>
                        </a:rPr>
                        <a:t>270</a:t>
                      </a:r>
                    </a:p>
                  </a:txBody>
                  <a:tcPr marL="74058" marR="74058" marT="37037" marB="3703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r>
              <a:tr h="348456">
                <a:tc>
                  <a:txBody>
                    <a:bodyPr/>
                    <a:lstStyle/>
                    <a:p>
                      <a:pPr marL="0" marR="0" lvl="0" indent="0" algn="l"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Б/</a:t>
                      </a:r>
                      <a:r>
                        <a:rPr kumimoji="0" lang="ru-RU" sz="2000" b="1" i="0" u="none" strike="noStrike" cap="none" normalizeH="0" baseline="0" dirty="0" err="1" smtClean="0">
                          <a:ln>
                            <a:noFill/>
                          </a:ln>
                          <a:solidFill>
                            <a:schemeClr val="bg1"/>
                          </a:solidFill>
                          <a:effectLst/>
                          <a:latin typeface="Times New Roman" panose="02020603050405020304" pitchFamily="18" charset="0"/>
                          <a:cs typeface="Times New Roman" panose="02020603050405020304" pitchFamily="18" charset="0"/>
                        </a:rPr>
                        <a:t>скоростр</a:t>
                      </a: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 в/мин.</a:t>
                      </a:r>
                    </a:p>
                  </a:txBody>
                  <a:tcPr marL="74058" marR="74058" marT="37037" marB="3703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smtClean="0">
                          <a:ln>
                            <a:noFill/>
                          </a:ln>
                          <a:solidFill>
                            <a:schemeClr val="bg1"/>
                          </a:solidFill>
                          <a:effectLst/>
                          <a:latin typeface="Times New Roman" panose="02020603050405020304" pitchFamily="18" charset="0"/>
                          <a:cs typeface="Times New Roman" panose="02020603050405020304" pitchFamily="18" charset="0"/>
                        </a:rPr>
                        <a:t>40-100</a:t>
                      </a:r>
                    </a:p>
                  </a:txBody>
                  <a:tcPr marL="74058" marR="74058" marT="37037" marB="3703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r>
              <a:tr h="348456">
                <a:tc>
                  <a:txBody>
                    <a:bodyPr/>
                    <a:lstStyle/>
                    <a:p>
                      <a:pPr marL="0" marR="0" lvl="0" indent="0" algn="l"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Прицельная дальность, м</a:t>
                      </a:r>
                    </a:p>
                  </a:txBody>
                  <a:tcPr marL="74058" marR="74058" marT="37037" marB="3703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1000</a:t>
                      </a:r>
                    </a:p>
                  </a:txBody>
                  <a:tcPr marL="74058" marR="74058" marT="37037" marB="3703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r>
              <a:tr h="348456">
                <a:tc>
                  <a:txBody>
                    <a:bodyPr/>
                    <a:lstStyle/>
                    <a:p>
                      <a:pPr marL="0" marR="0" lvl="0" indent="0" algn="l"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Д. эффект. огня, м</a:t>
                      </a:r>
                    </a:p>
                  </a:txBody>
                  <a:tcPr marL="74058" marR="74058" marT="37037" marB="3703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до 500</a:t>
                      </a:r>
                    </a:p>
                  </a:txBody>
                  <a:tcPr marL="74058" marR="74058" marT="37037" marB="3703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r>
              <a:tr h="348456">
                <a:tc gridSpan="2">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Д. прямого выстрела, м</a:t>
                      </a:r>
                    </a:p>
                  </a:txBody>
                  <a:tcPr marL="74058" marR="74058" marT="37037" marB="37037"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hMerge="1">
                  <a:txBody>
                    <a:bodyPr/>
                    <a:lstStyle/>
                    <a:p>
                      <a:endParaRPr lang="ru-RU"/>
                    </a:p>
                  </a:txBody>
                  <a:tcPr/>
                </a:tc>
              </a:tr>
              <a:tr h="348456">
                <a:tc>
                  <a:txBody>
                    <a:bodyPr/>
                    <a:lstStyle/>
                    <a:p>
                      <a:pPr marL="0" marR="0" lvl="0" indent="0" algn="l"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smtClean="0">
                          <a:ln>
                            <a:noFill/>
                          </a:ln>
                          <a:solidFill>
                            <a:schemeClr val="bg1"/>
                          </a:solidFill>
                          <a:effectLst/>
                          <a:latin typeface="Times New Roman" panose="02020603050405020304" pitchFamily="18" charset="0"/>
                          <a:cs typeface="Times New Roman" panose="02020603050405020304" pitchFamily="18" charset="0"/>
                        </a:rPr>
                        <a:t>   - по грудной фигуре</a:t>
                      </a:r>
                    </a:p>
                  </a:txBody>
                  <a:tcPr marL="74058" marR="74058" marT="37037" marB="3703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440</a:t>
                      </a:r>
                    </a:p>
                  </a:txBody>
                  <a:tcPr marL="74058" marR="74058" marT="37037" marB="3703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r>
              <a:tr h="348456">
                <a:tc>
                  <a:txBody>
                    <a:bodyPr/>
                    <a:lstStyle/>
                    <a:p>
                      <a:pPr marL="0" marR="0" lvl="0" indent="0" algn="l"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   - по ростовой фигуре</a:t>
                      </a:r>
                    </a:p>
                  </a:txBody>
                  <a:tcPr marL="74058" marR="74058" marT="37037" marB="3703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625</a:t>
                      </a:r>
                    </a:p>
                  </a:txBody>
                  <a:tcPr marL="74058" marR="74058" marT="37037" marB="3703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r>
            </a:tbl>
          </a:graphicData>
        </a:graphic>
      </p:graphicFrame>
    </p:spTree>
    <p:extLst>
      <p:ext uri="{BB962C8B-B14F-4D97-AF65-F5344CB8AC3E}">
        <p14:creationId xmlns:p14="http://schemas.microsoft.com/office/powerpoint/2010/main" val="1899589500"/>
      </p:ext>
    </p:extLst>
  </p:cSld>
  <p:clrMapOvr>
    <a:masterClrMapping/>
  </p:clrMapOvr>
  <mc:AlternateContent xmlns:mc="http://schemas.openxmlformats.org/markup-compatibility/2006" xmlns:p14="http://schemas.microsoft.com/office/powerpoint/2010/main">
    <mc:Choice Requires="p14">
      <p:transition spd="slow" p14:dur="20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iterate type="wd">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ppt_w</p:attrName>
                                        </p:attrNameLst>
                                      </p:cBhvr>
                                      <p:tavLst>
                                        <p:tav tm="0" fmla="#ppt_w*sin(2.5*pi*$)">
                                          <p:val>
                                            <p:fltVal val="0"/>
                                          </p:val>
                                        </p:tav>
                                        <p:tav tm="100000">
                                          <p:val>
                                            <p:fltVal val="1"/>
                                          </p:val>
                                        </p:tav>
                                      </p:tavLst>
                                    </p:anim>
                                    <p:anim calcmode="lin" valueType="num">
                                      <p:cBhvr>
                                        <p:cTn id="9" dur="1000" fill="hold"/>
                                        <p:tgtEl>
                                          <p:spTgt spid="2"/>
                                        </p:tgtEl>
                                        <p:attrNameLst>
                                          <p:attrName>ppt_h</p:attrName>
                                        </p:attrNameLst>
                                      </p:cBhvr>
                                      <p:tavLst>
                                        <p:tav tm="0">
                                          <p:val>
                                            <p:strVal val="#ppt_h"/>
                                          </p:val>
                                        </p:tav>
                                        <p:tav tm="100000">
                                          <p:val>
                                            <p:strVal val="#ppt_h"/>
                                          </p:val>
                                        </p:tav>
                                      </p:tavLst>
                                    </p:anim>
                                  </p:childTnLst>
                                </p:cTn>
                              </p:par>
                            </p:childTnLst>
                          </p:cTn>
                        </p:par>
                        <p:par>
                          <p:cTn id="10" fill="hold">
                            <p:stCondLst>
                              <p:cond delay="1400"/>
                            </p:stCondLst>
                            <p:childTnLst>
                              <p:par>
                                <p:cTn id="11" presetID="35"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style.rotation</p:attrName>
                                        </p:attrNameLst>
                                      </p:cBhvr>
                                      <p:tavLst>
                                        <p:tav tm="0">
                                          <p:val>
                                            <p:fltVal val="720"/>
                                          </p:val>
                                        </p:tav>
                                        <p:tav tm="100000">
                                          <p:val>
                                            <p:fltVal val="0"/>
                                          </p:val>
                                        </p:tav>
                                      </p:tavLst>
                                    </p:anim>
                                    <p:anim calcmode="lin" valueType="num">
                                      <p:cBhvr>
                                        <p:cTn id="15" dur="1000" fill="hold"/>
                                        <p:tgtEl>
                                          <p:spTgt spid="3"/>
                                        </p:tgtEl>
                                        <p:attrNameLst>
                                          <p:attrName>ppt_h</p:attrName>
                                        </p:attrNameLst>
                                      </p:cBhvr>
                                      <p:tavLst>
                                        <p:tav tm="0">
                                          <p:val>
                                            <p:fltVal val="0"/>
                                          </p:val>
                                        </p:tav>
                                        <p:tav tm="100000">
                                          <p:val>
                                            <p:strVal val="#ppt_h"/>
                                          </p:val>
                                        </p:tav>
                                      </p:tavLst>
                                    </p:anim>
                                    <p:anim calcmode="lin" valueType="num">
                                      <p:cBhvr>
                                        <p:cTn id="16" dur="1000" fill="hold"/>
                                        <p:tgtEl>
                                          <p:spTgt spid="3"/>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DDEBCF"/>
            </a:gs>
            <a:gs pos="50000">
              <a:srgbClr val="9CB86E"/>
            </a:gs>
            <a:gs pos="100000">
              <a:srgbClr val="156B13"/>
            </a:gs>
          </a:gsLst>
          <a:lin ang="5400000" scaled="0"/>
        </a:gradFill>
        <a:effectLst/>
      </p:bgPr>
    </p:bg>
    <p:spTree>
      <p:nvGrpSpPr>
        <p:cNvPr id="1" name=""/>
        <p:cNvGrpSpPr/>
        <p:nvPr/>
      </p:nvGrpSpPr>
      <p:grpSpPr>
        <a:xfrm>
          <a:off x="0" y="0"/>
          <a:ext cx="0" cy="0"/>
          <a:chOff x="0" y="0"/>
          <a:chExt cx="0" cy="0"/>
        </a:xfrm>
      </p:grpSpPr>
      <p:sp>
        <p:nvSpPr>
          <p:cNvPr id="2" name="Rectangle 2"/>
          <p:cNvSpPr txBox="1">
            <a:spLocks noRot="1" noChangeArrowheads="1"/>
          </p:cNvSpPr>
          <p:nvPr/>
        </p:nvSpPr>
        <p:spPr>
          <a:xfrm>
            <a:off x="1544638" y="179388"/>
            <a:ext cx="6483350" cy="576262"/>
          </a:xfrm>
          <a:prstGeom prst="rect">
            <a:avLst/>
          </a:prstGeom>
          <a:gradFill rotWithShape="1">
            <a:gsLst>
              <a:gs pos="0">
                <a:srgbClr val="00FFFF">
                  <a:gamma/>
                  <a:shade val="46275"/>
                  <a:invGamma/>
                </a:srgbClr>
              </a:gs>
              <a:gs pos="50000">
                <a:srgbClr val="00FFFF"/>
              </a:gs>
              <a:gs pos="100000">
                <a:srgbClr val="00FFFF">
                  <a:gamma/>
                  <a:shade val="46275"/>
                  <a:invGamma/>
                </a:srgbClr>
              </a:gs>
            </a:gsLst>
            <a:lin ang="5400000" scaled="1"/>
          </a:gradFill>
          <a:effectLst>
            <a:outerShdw dist="35921" dir="2700000" algn="ctr" rotWithShape="0">
              <a:srgbClr val="FF3300"/>
            </a:outerShdw>
          </a:effectLst>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ru-RU" sz="3000" b="1" smtClean="0">
                <a:solidFill>
                  <a:srgbClr val="FF0000"/>
                </a:solidFill>
              </a:rPr>
              <a:t>Автомат Калашникова (АКС-74У)</a:t>
            </a:r>
            <a:endParaRPr lang="ru-RU" sz="3000" b="1">
              <a:solidFill>
                <a:srgbClr val="FF0000"/>
              </a:solidFill>
            </a:endParaRPr>
          </a:p>
        </p:txBody>
      </p:sp>
      <p:pic>
        <p:nvPicPr>
          <p:cNvPr id="3" name="Picture 3" descr="AKS_74U"/>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a:xfrm rot="18931538">
            <a:off x="987442" y="1864963"/>
            <a:ext cx="2060575" cy="4176712"/>
          </a:xfrm>
          <a:prstGeom prst="rect">
            <a:avLst/>
          </a:prstGeom>
        </p:spPr>
      </p:pic>
      <p:graphicFrame>
        <p:nvGraphicFramePr>
          <p:cNvPr id="4" name="Таблица 3"/>
          <p:cNvGraphicFramePr>
            <a:graphicFrameLocks noGrp="1"/>
          </p:cNvGraphicFramePr>
          <p:nvPr>
            <p:extLst>
              <p:ext uri="{D42A27DB-BD31-4B8C-83A1-F6EECF244321}">
                <p14:modId xmlns:p14="http://schemas.microsoft.com/office/powerpoint/2010/main" val="1698426687"/>
              </p:ext>
            </p:extLst>
          </p:nvPr>
        </p:nvGraphicFramePr>
        <p:xfrm>
          <a:off x="4572000" y="1988840"/>
          <a:ext cx="4032250" cy="3714486"/>
        </p:xfrm>
        <a:graphic>
          <a:graphicData uri="http://schemas.openxmlformats.org/drawingml/2006/table">
            <a:tbl>
              <a:tblPr/>
              <a:tblGrid>
                <a:gridCol w="3173413"/>
                <a:gridCol w="858837"/>
              </a:tblGrid>
              <a:tr h="348368">
                <a:tc>
                  <a:txBody>
                    <a:bodyPr/>
                    <a:lstStyle/>
                    <a:p>
                      <a:pPr marL="0" marR="0" lvl="0" indent="0" algn="l"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Масса, кг</a:t>
                      </a:r>
                    </a:p>
                  </a:txBody>
                  <a:tcPr marL="74058" marR="74058" marT="37027" marB="370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smtClean="0">
                          <a:ln>
                            <a:noFill/>
                          </a:ln>
                          <a:solidFill>
                            <a:schemeClr val="bg1"/>
                          </a:solidFill>
                          <a:effectLst/>
                          <a:latin typeface="Times New Roman" panose="02020603050405020304" pitchFamily="18" charset="0"/>
                          <a:cs typeface="Times New Roman" panose="02020603050405020304" pitchFamily="18" charset="0"/>
                        </a:rPr>
                        <a:t>3.0</a:t>
                      </a:r>
                    </a:p>
                  </a:txBody>
                  <a:tcPr marL="74058" marR="74058" marT="37027" marB="370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r>
              <a:tr h="348368">
                <a:tc>
                  <a:txBody>
                    <a:bodyPr/>
                    <a:lstStyle/>
                    <a:p>
                      <a:pPr marL="0" marR="0" lvl="0" indent="0" algn="l"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Калибр, мм</a:t>
                      </a:r>
                    </a:p>
                  </a:txBody>
                  <a:tcPr marL="74058" marR="74058" marT="37027" marB="370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smtClean="0">
                          <a:ln>
                            <a:noFill/>
                          </a:ln>
                          <a:solidFill>
                            <a:schemeClr val="bg1"/>
                          </a:solidFill>
                          <a:effectLst/>
                          <a:latin typeface="Times New Roman" panose="02020603050405020304" pitchFamily="18" charset="0"/>
                          <a:cs typeface="Times New Roman" panose="02020603050405020304" pitchFamily="18" charset="0"/>
                        </a:rPr>
                        <a:t>5.45</a:t>
                      </a:r>
                    </a:p>
                  </a:txBody>
                  <a:tcPr marL="74058" marR="74058" marT="37027" marB="370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r>
              <a:tr h="348368">
                <a:tc>
                  <a:txBody>
                    <a:bodyPr/>
                    <a:lstStyle/>
                    <a:p>
                      <a:pPr marL="0" marR="0" lvl="0" indent="0" algn="l"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Ёмкость магазина, шт.</a:t>
                      </a:r>
                    </a:p>
                  </a:txBody>
                  <a:tcPr marL="74058" marR="74058" marT="37027" marB="370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smtClean="0">
                          <a:ln>
                            <a:noFill/>
                          </a:ln>
                          <a:solidFill>
                            <a:schemeClr val="bg1"/>
                          </a:solidFill>
                          <a:effectLst/>
                          <a:latin typeface="Times New Roman" panose="02020603050405020304" pitchFamily="18" charset="0"/>
                          <a:cs typeface="Times New Roman" panose="02020603050405020304" pitchFamily="18" charset="0"/>
                        </a:rPr>
                        <a:t>30</a:t>
                      </a:r>
                    </a:p>
                  </a:txBody>
                  <a:tcPr marL="74058" marR="74058" marT="37027" marB="370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r>
              <a:tr h="348368">
                <a:tc>
                  <a:txBody>
                    <a:bodyPr/>
                    <a:lstStyle/>
                    <a:p>
                      <a:pPr marL="0" marR="0" lvl="0" indent="0" algn="l"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Боекомплект, шт.</a:t>
                      </a:r>
                    </a:p>
                  </a:txBody>
                  <a:tcPr marL="74058" marR="74058" marT="37027" marB="370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smtClean="0">
                          <a:ln>
                            <a:noFill/>
                          </a:ln>
                          <a:solidFill>
                            <a:schemeClr val="bg1"/>
                          </a:solidFill>
                          <a:effectLst/>
                          <a:latin typeface="Times New Roman" panose="02020603050405020304" pitchFamily="18" charset="0"/>
                          <a:cs typeface="Times New Roman" panose="02020603050405020304" pitchFamily="18" charset="0"/>
                        </a:rPr>
                        <a:t>270</a:t>
                      </a:r>
                    </a:p>
                  </a:txBody>
                  <a:tcPr marL="74058" marR="74058" marT="37027" marB="370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r>
              <a:tr h="348368">
                <a:tc>
                  <a:txBody>
                    <a:bodyPr/>
                    <a:lstStyle/>
                    <a:p>
                      <a:pPr marL="0" marR="0" lvl="0" indent="0" algn="l"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Б/</a:t>
                      </a:r>
                      <a:r>
                        <a:rPr kumimoji="0" lang="ru-RU" sz="2000" b="1" i="0" u="none" strike="noStrike" cap="none" normalizeH="0" baseline="0" dirty="0" err="1" smtClean="0">
                          <a:ln>
                            <a:noFill/>
                          </a:ln>
                          <a:solidFill>
                            <a:schemeClr val="bg1"/>
                          </a:solidFill>
                          <a:effectLst/>
                          <a:latin typeface="Times New Roman" panose="02020603050405020304" pitchFamily="18" charset="0"/>
                          <a:cs typeface="Times New Roman" panose="02020603050405020304" pitchFamily="18" charset="0"/>
                        </a:rPr>
                        <a:t>скоростр</a:t>
                      </a: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 в/мин.</a:t>
                      </a:r>
                    </a:p>
                  </a:txBody>
                  <a:tcPr marL="74058" marR="74058" marT="37027" marB="370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smtClean="0">
                          <a:ln>
                            <a:noFill/>
                          </a:ln>
                          <a:solidFill>
                            <a:schemeClr val="bg1"/>
                          </a:solidFill>
                          <a:effectLst/>
                          <a:latin typeface="Times New Roman" panose="02020603050405020304" pitchFamily="18" charset="0"/>
                          <a:cs typeface="Times New Roman" panose="02020603050405020304" pitchFamily="18" charset="0"/>
                        </a:rPr>
                        <a:t>40-100</a:t>
                      </a:r>
                    </a:p>
                  </a:txBody>
                  <a:tcPr marL="74058" marR="74058" marT="37027" marB="370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r>
              <a:tr h="348368">
                <a:tc>
                  <a:txBody>
                    <a:bodyPr/>
                    <a:lstStyle/>
                    <a:p>
                      <a:pPr marL="0" marR="0" lvl="0" indent="0" algn="l"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Прицельная дальность, м</a:t>
                      </a:r>
                    </a:p>
                  </a:txBody>
                  <a:tcPr marL="74058" marR="74058" marT="37027" marB="370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500</a:t>
                      </a:r>
                    </a:p>
                  </a:txBody>
                  <a:tcPr marL="74058" marR="74058" marT="37027" marB="370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r>
              <a:tr h="348368">
                <a:tc>
                  <a:txBody>
                    <a:bodyPr/>
                    <a:lstStyle/>
                    <a:p>
                      <a:pPr marL="0" marR="0" lvl="0" indent="0" algn="l"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Д. эффект. огня, м</a:t>
                      </a:r>
                    </a:p>
                  </a:txBody>
                  <a:tcPr marL="74058" marR="74058" marT="37027" marB="370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до 200</a:t>
                      </a:r>
                    </a:p>
                  </a:txBody>
                  <a:tcPr marL="74058" marR="74058" marT="37027" marB="370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r>
              <a:tr h="348368">
                <a:tc gridSpan="2">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Д. прямого выстрела, м</a:t>
                      </a:r>
                    </a:p>
                  </a:txBody>
                  <a:tcPr marL="74058" marR="74058" marT="37027" marB="37027"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hMerge="1">
                  <a:txBody>
                    <a:bodyPr/>
                    <a:lstStyle/>
                    <a:p>
                      <a:endParaRPr lang="ru-RU"/>
                    </a:p>
                  </a:txBody>
                  <a:tcPr/>
                </a:tc>
              </a:tr>
              <a:tr h="348368">
                <a:tc>
                  <a:txBody>
                    <a:bodyPr/>
                    <a:lstStyle/>
                    <a:p>
                      <a:pPr marL="0" marR="0" lvl="0" indent="0" algn="l"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   - по грудной фигуре</a:t>
                      </a:r>
                    </a:p>
                  </a:txBody>
                  <a:tcPr marL="74058" marR="74058" marT="37027" marB="370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360</a:t>
                      </a:r>
                    </a:p>
                  </a:txBody>
                  <a:tcPr marL="74058" marR="74058" marT="37027" marB="370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r>
            </a:tbl>
          </a:graphicData>
        </a:graphic>
      </p:graphicFrame>
    </p:spTree>
    <p:extLst>
      <p:ext uri="{BB962C8B-B14F-4D97-AF65-F5344CB8AC3E}">
        <p14:creationId xmlns:p14="http://schemas.microsoft.com/office/powerpoint/2010/main" val="3866771517"/>
      </p:ext>
    </p:extLst>
  </p:cSld>
  <p:clrMapOvr>
    <a:masterClrMapping/>
  </p:clrMapOvr>
  <mc:AlternateContent xmlns:mc="http://schemas.openxmlformats.org/markup-compatibility/2006" xmlns:p14="http://schemas.microsoft.com/office/powerpoint/2010/main">
    <mc:Choice Requires="p14">
      <p:transition spd="slow" p14:dur="20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iterate type="wd">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ppt_w</p:attrName>
                                        </p:attrNameLst>
                                      </p:cBhvr>
                                      <p:tavLst>
                                        <p:tav tm="0" fmla="#ppt_w*sin(2.5*pi*$)">
                                          <p:val>
                                            <p:fltVal val="0"/>
                                          </p:val>
                                        </p:tav>
                                        <p:tav tm="100000">
                                          <p:val>
                                            <p:fltVal val="1"/>
                                          </p:val>
                                        </p:tav>
                                      </p:tavLst>
                                    </p:anim>
                                    <p:anim calcmode="lin" valueType="num">
                                      <p:cBhvr>
                                        <p:cTn id="9" dur="1000" fill="hold"/>
                                        <p:tgtEl>
                                          <p:spTgt spid="2"/>
                                        </p:tgtEl>
                                        <p:attrNameLst>
                                          <p:attrName>ppt_h</p:attrName>
                                        </p:attrNameLst>
                                      </p:cBhvr>
                                      <p:tavLst>
                                        <p:tav tm="0">
                                          <p:val>
                                            <p:strVal val="#ppt_h"/>
                                          </p:val>
                                        </p:tav>
                                        <p:tav tm="100000">
                                          <p:val>
                                            <p:strVal val="#ppt_h"/>
                                          </p:val>
                                        </p:tav>
                                      </p:tavLst>
                                    </p:anim>
                                  </p:childTnLst>
                                </p:cTn>
                              </p:par>
                            </p:childTnLst>
                          </p:cTn>
                        </p:par>
                        <p:par>
                          <p:cTn id="10" fill="hold">
                            <p:stCondLst>
                              <p:cond delay="1400"/>
                            </p:stCondLst>
                            <p:childTnLst>
                              <p:par>
                                <p:cTn id="11" presetID="35"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style.rotation</p:attrName>
                                        </p:attrNameLst>
                                      </p:cBhvr>
                                      <p:tavLst>
                                        <p:tav tm="0">
                                          <p:val>
                                            <p:fltVal val="720"/>
                                          </p:val>
                                        </p:tav>
                                        <p:tav tm="100000">
                                          <p:val>
                                            <p:fltVal val="0"/>
                                          </p:val>
                                        </p:tav>
                                      </p:tavLst>
                                    </p:anim>
                                    <p:anim calcmode="lin" valueType="num">
                                      <p:cBhvr>
                                        <p:cTn id="15" dur="1000" fill="hold"/>
                                        <p:tgtEl>
                                          <p:spTgt spid="3"/>
                                        </p:tgtEl>
                                        <p:attrNameLst>
                                          <p:attrName>ppt_h</p:attrName>
                                        </p:attrNameLst>
                                      </p:cBhvr>
                                      <p:tavLst>
                                        <p:tav tm="0">
                                          <p:val>
                                            <p:fltVal val="0"/>
                                          </p:val>
                                        </p:tav>
                                        <p:tav tm="100000">
                                          <p:val>
                                            <p:strVal val="#ppt_h"/>
                                          </p:val>
                                        </p:tav>
                                      </p:tavLst>
                                    </p:anim>
                                    <p:anim calcmode="lin" valueType="num">
                                      <p:cBhvr>
                                        <p:cTn id="16" dur="1000" fill="hold"/>
                                        <p:tgtEl>
                                          <p:spTgt spid="3"/>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CCCCFF"/>
            </a:gs>
            <a:gs pos="17999">
              <a:srgbClr val="99CCFF"/>
            </a:gs>
            <a:gs pos="36000">
              <a:srgbClr val="9966FF"/>
            </a:gs>
            <a:gs pos="61000">
              <a:srgbClr val="CC99FF"/>
            </a:gs>
            <a:gs pos="82001">
              <a:srgbClr val="99CCFF"/>
            </a:gs>
            <a:gs pos="100000">
              <a:srgbClr val="CCCCFF"/>
            </a:gs>
          </a:gsLst>
          <a:lin ang="5400000" scaled="0"/>
        </a:gradFill>
        <a:effectLst/>
      </p:bgPr>
    </p:bg>
    <p:spTree>
      <p:nvGrpSpPr>
        <p:cNvPr id="1" name=""/>
        <p:cNvGrpSpPr/>
        <p:nvPr/>
      </p:nvGrpSpPr>
      <p:grpSpPr>
        <a:xfrm>
          <a:off x="0" y="0"/>
          <a:ext cx="0" cy="0"/>
          <a:chOff x="0" y="0"/>
          <a:chExt cx="0" cy="0"/>
        </a:xfrm>
      </p:grpSpPr>
      <p:sp>
        <p:nvSpPr>
          <p:cNvPr id="2" name="Rectangle 2"/>
          <p:cNvSpPr txBox="1">
            <a:spLocks noRot="1" noChangeArrowheads="1"/>
          </p:cNvSpPr>
          <p:nvPr/>
        </p:nvSpPr>
        <p:spPr>
          <a:xfrm>
            <a:off x="1547813" y="179388"/>
            <a:ext cx="6503987" cy="576262"/>
          </a:xfrm>
          <a:prstGeom prst="rect">
            <a:avLst/>
          </a:prstGeom>
          <a:gradFill rotWithShape="1">
            <a:gsLst>
              <a:gs pos="0">
                <a:srgbClr val="00FFFF">
                  <a:gamma/>
                  <a:shade val="46275"/>
                  <a:invGamma/>
                </a:srgbClr>
              </a:gs>
              <a:gs pos="50000">
                <a:srgbClr val="00FFFF"/>
              </a:gs>
              <a:gs pos="100000">
                <a:srgbClr val="00FFFF">
                  <a:gamma/>
                  <a:shade val="46275"/>
                  <a:invGamma/>
                </a:srgbClr>
              </a:gs>
            </a:gsLst>
            <a:lin ang="5400000" scaled="1"/>
          </a:gradFill>
          <a:effectLst>
            <a:outerShdw dist="35921" dir="2700000" algn="ctr" rotWithShape="0">
              <a:srgbClr val="FF3300"/>
            </a:outerShdw>
          </a:effectLst>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ru-RU" sz="3200" b="1" smtClean="0">
                <a:solidFill>
                  <a:srgbClr val="FF0000"/>
                </a:solidFill>
              </a:rPr>
              <a:t>Пулемёт Калашникова (РПК-74)</a:t>
            </a:r>
            <a:endParaRPr lang="ru-RU" sz="3200" b="1">
              <a:solidFill>
                <a:srgbClr val="FF0000"/>
              </a:solidFill>
            </a:endParaRPr>
          </a:p>
        </p:txBody>
      </p:sp>
      <p:pic>
        <p:nvPicPr>
          <p:cNvPr id="3" name="Picture 3" descr="Пул"/>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1835696" y="1288157"/>
            <a:ext cx="5545137" cy="2428875"/>
          </a:xfrm>
          <a:prstGeom prst="rect">
            <a:avLst/>
          </a:prstGeom>
        </p:spPr>
      </p:pic>
      <p:graphicFrame>
        <p:nvGraphicFramePr>
          <p:cNvPr id="4" name="Таблица 3"/>
          <p:cNvGraphicFramePr>
            <a:graphicFrameLocks noGrp="1"/>
          </p:cNvGraphicFramePr>
          <p:nvPr>
            <p:extLst>
              <p:ext uri="{D42A27DB-BD31-4B8C-83A1-F6EECF244321}">
                <p14:modId xmlns:p14="http://schemas.microsoft.com/office/powerpoint/2010/main" val="128983162"/>
              </p:ext>
            </p:extLst>
          </p:nvPr>
        </p:nvGraphicFramePr>
        <p:xfrm>
          <a:off x="585663" y="4149080"/>
          <a:ext cx="3770313" cy="2200840"/>
        </p:xfrm>
        <a:graphic>
          <a:graphicData uri="http://schemas.openxmlformats.org/drawingml/2006/table">
            <a:tbl>
              <a:tblPr/>
              <a:tblGrid>
                <a:gridCol w="2751138"/>
                <a:gridCol w="1019175"/>
              </a:tblGrid>
              <a:tr h="330200">
                <a:tc>
                  <a:txBody>
                    <a:bodyPr/>
                    <a:lstStyle/>
                    <a:p>
                      <a:pPr marL="0" marR="0" lvl="0" indent="0" algn="l"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Масса, кг</a:t>
                      </a:r>
                    </a:p>
                  </a:txBody>
                  <a:tcPr marL="29157" marR="29157" marT="37904" marB="379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smtClean="0">
                          <a:ln>
                            <a:noFill/>
                          </a:ln>
                          <a:solidFill>
                            <a:schemeClr val="bg1"/>
                          </a:solidFill>
                          <a:effectLst/>
                          <a:latin typeface="Times New Roman" panose="02020603050405020304" pitchFamily="18" charset="0"/>
                          <a:cs typeface="Times New Roman" panose="02020603050405020304" pitchFamily="18" charset="0"/>
                        </a:rPr>
                        <a:t>5.46</a:t>
                      </a:r>
                    </a:p>
                  </a:txBody>
                  <a:tcPr marL="74058" marR="74058" marT="37029" marB="370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r>
              <a:tr h="328613">
                <a:tc>
                  <a:txBody>
                    <a:bodyPr/>
                    <a:lstStyle/>
                    <a:p>
                      <a:pPr marL="0" marR="0" lvl="0" indent="0" algn="l"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Калибр, мм</a:t>
                      </a:r>
                    </a:p>
                  </a:txBody>
                  <a:tcPr marL="74058" marR="74058" marT="37029" marB="370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smtClean="0">
                          <a:ln>
                            <a:noFill/>
                          </a:ln>
                          <a:solidFill>
                            <a:schemeClr val="bg1"/>
                          </a:solidFill>
                          <a:effectLst/>
                          <a:latin typeface="Times New Roman" panose="02020603050405020304" pitchFamily="18" charset="0"/>
                          <a:cs typeface="Times New Roman" panose="02020603050405020304" pitchFamily="18" charset="0"/>
                        </a:rPr>
                        <a:t>5.45</a:t>
                      </a:r>
                    </a:p>
                  </a:txBody>
                  <a:tcPr marL="74058" marR="74058" marT="37029" marB="370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r>
              <a:tr h="328613">
                <a:tc>
                  <a:txBody>
                    <a:bodyPr/>
                    <a:lstStyle/>
                    <a:p>
                      <a:pPr marL="0" marR="0" lvl="0" indent="0" algn="l"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Ёмкость магазина, шт.</a:t>
                      </a:r>
                    </a:p>
                  </a:txBody>
                  <a:tcPr marL="74058" marR="74058" marT="37029" marB="370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45</a:t>
                      </a:r>
                    </a:p>
                  </a:txBody>
                  <a:tcPr marL="74058" marR="74058" marT="37029" marB="370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r>
              <a:tr h="328613">
                <a:tc>
                  <a:txBody>
                    <a:bodyPr/>
                    <a:lstStyle/>
                    <a:p>
                      <a:pPr marL="0" marR="0" lvl="0" indent="0" algn="l"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Боекомплект, шт.</a:t>
                      </a:r>
                    </a:p>
                  </a:txBody>
                  <a:tcPr marL="74058" marR="74058" marT="37029" marB="370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900</a:t>
                      </a:r>
                    </a:p>
                  </a:txBody>
                  <a:tcPr marL="74058" marR="74058" marT="37029" marB="370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r>
              <a:tr h="328613">
                <a:tc>
                  <a:txBody>
                    <a:bodyPr/>
                    <a:lstStyle/>
                    <a:p>
                      <a:pPr marL="0" marR="0" lvl="0" indent="0" algn="l"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smtClean="0">
                          <a:ln>
                            <a:noFill/>
                          </a:ln>
                          <a:solidFill>
                            <a:schemeClr val="bg1"/>
                          </a:solidFill>
                          <a:effectLst/>
                          <a:latin typeface="Times New Roman" panose="02020603050405020304" pitchFamily="18" charset="0"/>
                          <a:cs typeface="Times New Roman" panose="02020603050405020304" pitchFamily="18" charset="0"/>
                        </a:rPr>
                        <a:t>Б/скоростр., в/мин.</a:t>
                      </a:r>
                    </a:p>
                  </a:txBody>
                  <a:tcPr marL="74058" marR="74058" marT="37029" marB="370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50-150</a:t>
                      </a:r>
                    </a:p>
                  </a:txBody>
                  <a:tcPr marL="74058" marR="74058" marT="37029" marB="370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r>
            </a:tbl>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val="1017661196"/>
              </p:ext>
            </p:extLst>
          </p:nvPr>
        </p:nvGraphicFramePr>
        <p:xfrm>
          <a:off x="4741490" y="4162728"/>
          <a:ext cx="3790950" cy="2199090"/>
        </p:xfrm>
        <a:graphic>
          <a:graphicData uri="http://schemas.openxmlformats.org/drawingml/2006/table">
            <a:tbl>
              <a:tblPr/>
              <a:tblGrid>
                <a:gridCol w="2911475"/>
                <a:gridCol w="879475"/>
              </a:tblGrid>
              <a:tr h="331788">
                <a:tc>
                  <a:txBody>
                    <a:bodyPr/>
                    <a:lstStyle/>
                    <a:p>
                      <a:pPr marL="0" marR="0" lvl="0" indent="0" algn="l"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Прицельная дальность, м</a:t>
                      </a:r>
                    </a:p>
                  </a:txBody>
                  <a:tcPr marL="74058" marR="74058" marT="37029" marB="370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smtClean="0">
                          <a:ln>
                            <a:noFill/>
                          </a:ln>
                          <a:solidFill>
                            <a:schemeClr val="bg1"/>
                          </a:solidFill>
                          <a:effectLst/>
                          <a:latin typeface="Times New Roman" panose="02020603050405020304" pitchFamily="18" charset="0"/>
                          <a:cs typeface="Times New Roman" panose="02020603050405020304" pitchFamily="18" charset="0"/>
                        </a:rPr>
                        <a:t>1000</a:t>
                      </a:r>
                    </a:p>
                  </a:txBody>
                  <a:tcPr marL="74058" marR="74058" marT="37029" marB="370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r>
              <a:tr h="333375">
                <a:tc>
                  <a:txBody>
                    <a:bodyPr/>
                    <a:lstStyle/>
                    <a:p>
                      <a:pPr marL="0" marR="0" lvl="0" indent="0" algn="l"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Д. эффект. огня, м</a:t>
                      </a:r>
                    </a:p>
                  </a:txBody>
                  <a:tcPr marL="74058" marR="74058" marT="37029" marB="370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smtClean="0">
                          <a:ln>
                            <a:noFill/>
                          </a:ln>
                          <a:solidFill>
                            <a:schemeClr val="bg1"/>
                          </a:solidFill>
                          <a:effectLst/>
                          <a:latin typeface="Times New Roman" panose="02020603050405020304" pitchFamily="18" charset="0"/>
                          <a:cs typeface="Times New Roman" panose="02020603050405020304" pitchFamily="18" charset="0"/>
                        </a:rPr>
                        <a:t>до 500</a:t>
                      </a:r>
                    </a:p>
                  </a:txBody>
                  <a:tcPr marL="74058" marR="74058" marT="37029" marB="370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r>
              <a:tr h="333375">
                <a:tc gridSpan="2">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Д. прямого выстрела, м</a:t>
                      </a:r>
                    </a:p>
                  </a:txBody>
                  <a:tcPr marL="74058" marR="74058" marT="37029" marB="37029"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hMerge="1">
                  <a:txBody>
                    <a:bodyPr/>
                    <a:lstStyle/>
                    <a:p>
                      <a:endParaRPr lang="ru-RU"/>
                    </a:p>
                  </a:txBody>
                  <a:tcPr/>
                </a:tc>
              </a:tr>
              <a:tr h="333375">
                <a:tc>
                  <a:txBody>
                    <a:bodyPr/>
                    <a:lstStyle/>
                    <a:p>
                      <a:pPr marL="0" marR="0" lvl="0" indent="0" algn="l"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   - по грудной фигуре</a:t>
                      </a:r>
                    </a:p>
                  </a:txBody>
                  <a:tcPr marL="74058" marR="74058" marT="37029" marB="370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460</a:t>
                      </a:r>
                    </a:p>
                  </a:txBody>
                  <a:tcPr marL="74058" marR="74058" marT="37029" marB="370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r>
              <a:tr h="333375">
                <a:tc>
                  <a:txBody>
                    <a:bodyPr/>
                    <a:lstStyle/>
                    <a:p>
                      <a:pPr marL="0" marR="0" lvl="0" indent="0" algn="l"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   - по ростовой фигуре</a:t>
                      </a:r>
                    </a:p>
                  </a:txBody>
                  <a:tcPr marL="74058" marR="74058" marT="37029" marB="370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640</a:t>
                      </a:r>
                    </a:p>
                  </a:txBody>
                  <a:tcPr marL="74058" marR="74058" marT="37029" marB="370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r>
            </a:tbl>
          </a:graphicData>
        </a:graphic>
      </p:graphicFrame>
    </p:spTree>
    <p:extLst>
      <p:ext uri="{BB962C8B-B14F-4D97-AF65-F5344CB8AC3E}">
        <p14:creationId xmlns:p14="http://schemas.microsoft.com/office/powerpoint/2010/main" val="461698207"/>
      </p:ext>
    </p:extLst>
  </p:cSld>
  <p:clrMapOvr>
    <a:masterClrMapping/>
  </p:clrMapOvr>
  <mc:AlternateContent xmlns:mc="http://schemas.openxmlformats.org/markup-compatibility/2006" xmlns:p14="http://schemas.microsoft.com/office/powerpoint/2010/main">
    <mc:Choice Requires="p14">
      <p:transition spd="slow" p14:dur="20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iterate type="wd">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ppt_w</p:attrName>
                                        </p:attrNameLst>
                                      </p:cBhvr>
                                      <p:tavLst>
                                        <p:tav tm="0" fmla="#ppt_w*sin(2.5*pi*$)">
                                          <p:val>
                                            <p:fltVal val="0"/>
                                          </p:val>
                                        </p:tav>
                                        <p:tav tm="100000">
                                          <p:val>
                                            <p:fltVal val="1"/>
                                          </p:val>
                                        </p:tav>
                                      </p:tavLst>
                                    </p:anim>
                                    <p:anim calcmode="lin" valueType="num">
                                      <p:cBhvr>
                                        <p:cTn id="9" dur="1000" fill="hold"/>
                                        <p:tgtEl>
                                          <p:spTgt spid="2"/>
                                        </p:tgtEl>
                                        <p:attrNameLst>
                                          <p:attrName>ppt_h</p:attrName>
                                        </p:attrNameLst>
                                      </p:cBhvr>
                                      <p:tavLst>
                                        <p:tav tm="0">
                                          <p:val>
                                            <p:strVal val="#ppt_h"/>
                                          </p:val>
                                        </p:tav>
                                        <p:tav tm="100000">
                                          <p:val>
                                            <p:strVal val="#ppt_h"/>
                                          </p:val>
                                        </p:tav>
                                      </p:tavLst>
                                    </p:anim>
                                  </p:childTnLst>
                                </p:cTn>
                              </p:par>
                            </p:childTnLst>
                          </p:cTn>
                        </p:par>
                        <p:par>
                          <p:cTn id="10" fill="hold">
                            <p:stCondLst>
                              <p:cond delay="1400"/>
                            </p:stCondLst>
                            <p:childTnLst>
                              <p:par>
                                <p:cTn id="11" presetID="35"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style.rotation</p:attrName>
                                        </p:attrNameLst>
                                      </p:cBhvr>
                                      <p:tavLst>
                                        <p:tav tm="0">
                                          <p:val>
                                            <p:fltVal val="720"/>
                                          </p:val>
                                        </p:tav>
                                        <p:tav tm="100000">
                                          <p:val>
                                            <p:fltVal val="0"/>
                                          </p:val>
                                        </p:tav>
                                      </p:tavLst>
                                    </p:anim>
                                    <p:anim calcmode="lin" valueType="num">
                                      <p:cBhvr>
                                        <p:cTn id="15" dur="1000" fill="hold"/>
                                        <p:tgtEl>
                                          <p:spTgt spid="3"/>
                                        </p:tgtEl>
                                        <p:attrNameLst>
                                          <p:attrName>ppt_h</p:attrName>
                                        </p:attrNameLst>
                                      </p:cBhvr>
                                      <p:tavLst>
                                        <p:tav tm="0">
                                          <p:val>
                                            <p:fltVal val="0"/>
                                          </p:val>
                                        </p:tav>
                                        <p:tav tm="100000">
                                          <p:val>
                                            <p:strVal val="#ppt_h"/>
                                          </p:val>
                                        </p:tav>
                                      </p:tavLst>
                                    </p:anim>
                                    <p:anim calcmode="lin" valueType="num">
                                      <p:cBhvr>
                                        <p:cTn id="16" dur="1000" fill="hold"/>
                                        <p:tgtEl>
                                          <p:spTgt spid="3"/>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000082"/>
            </a:gs>
            <a:gs pos="30000">
              <a:srgbClr val="66008F"/>
            </a:gs>
            <a:gs pos="64999">
              <a:srgbClr val="BA0066"/>
            </a:gs>
            <a:gs pos="89999">
              <a:srgbClr val="FF0000"/>
            </a:gs>
            <a:gs pos="100000">
              <a:srgbClr val="FF8200"/>
            </a:gs>
          </a:gsLst>
          <a:lin ang="5400000" scaled="0"/>
        </a:gradFill>
        <a:effectLst/>
      </p:bgPr>
    </p:bg>
    <p:spTree>
      <p:nvGrpSpPr>
        <p:cNvPr id="1" name=""/>
        <p:cNvGrpSpPr/>
        <p:nvPr/>
      </p:nvGrpSpPr>
      <p:grpSpPr>
        <a:xfrm>
          <a:off x="0" y="0"/>
          <a:ext cx="0" cy="0"/>
          <a:chOff x="0" y="0"/>
          <a:chExt cx="0" cy="0"/>
        </a:xfrm>
      </p:grpSpPr>
      <p:sp>
        <p:nvSpPr>
          <p:cNvPr id="2" name="Rectangle 2"/>
          <p:cNvSpPr txBox="1">
            <a:spLocks noRot="1" noChangeArrowheads="1"/>
          </p:cNvSpPr>
          <p:nvPr/>
        </p:nvSpPr>
        <p:spPr>
          <a:xfrm>
            <a:off x="1619250" y="179388"/>
            <a:ext cx="6361113" cy="576262"/>
          </a:xfrm>
          <a:prstGeom prst="rect">
            <a:avLst/>
          </a:prstGeom>
          <a:gradFill rotWithShape="1">
            <a:gsLst>
              <a:gs pos="0">
                <a:srgbClr val="00FFFF">
                  <a:gamma/>
                  <a:shade val="46275"/>
                  <a:invGamma/>
                </a:srgbClr>
              </a:gs>
              <a:gs pos="50000">
                <a:srgbClr val="00FFFF"/>
              </a:gs>
              <a:gs pos="100000">
                <a:srgbClr val="00FFFF">
                  <a:gamma/>
                  <a:shade val="46275"/>
                  <a:invGamma/>
                </a:srgbClr>
              </a:gs>
            </a:gsLst>
            <a:lin ang="5400000" scaled="1"/>
          </a:gradFill>
          <a:effectLst>
            <a:outerShdw dist="35921" dir="2700000" algn="ctr" rotWithShape="0">
              <a:srgbClr val="FF3300"/>
            </a:outerShdw>
          </a:effectLst>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ru-RU" sz="3200" b="1" smtClean="0">
                <a:solidFill>
                  <a:srgbClr val="FF0000"/>
                </a:solidFill>
              </a:rPr>
              <a:t>Пулемёт Калашникова (ПКМ)</a:t>
            </a:r>
            <a:endParaRPr lang="ru-RU" sz="3200" b="1">
              <a:solidFill>
                <a:srgbClr val="FF0000"/>
              </a:solidFill>
            </a:endParaRPr>
          </a:p>
        </p:txBody>
      </p:sp>
      <p:pic>
        <p:nvPicPr>
          <p:cNvPr id="3" name="Picture 3" descr="Пул"/>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1515553" y="1484685"/>
            <a:ext cx="6512831" cy="2808411"/>
          </a:xfrm>
          <a:prstGeom prst="rect">
            <a:avLst/>
          </a:prstGeom>
        </p:spPr>
      </p:pic>
      <p:graphicFrame>
        <p:nvGraphicFramePr>
          <p:cNvPr id="4" name="Таблица 3"/>
          <p:cNvGraphicFramePr>
            <a:graphicFrameLocks noGrp="1"/>
          </p:cNvGraphicFramePr>
          <p:nvPr>
            <p:extLst>
              <p:ext uri="{D42A27DB-BD31-4B8C-83A1-F6EECF244321}">
                <p14:modId xmlns:p14="http://schemas.microsoft.com/office/powerpoint/2010/main" val="327947430"/>
              </p:ext>
            </p:extLst>
          </p:nvPr>
        </p:nvGraphicFramePr>
        <p:xfrm>
          <a:off x="421010" y="4653136"/>
          <a:ext cx="4078982" cy="1903040"/>
        </p:xfrm>
        <a:graphic>
          <a:graphicData uri="http://schemas.openxmlformats.org/drawingml/2006/table">
            <a:tbl>
              <a:tblPr/>
              <a:tblGrid>
                <a:gridCol w="3108772"/>
                <a:gridCol w="970210"/>
              </a:tblGrid>
              <a:tr h="333375">
                <a:tc>
                  <a:txBody>
                    <a:bodyPr/>
                    <a:lstStyle/>
                    <a:p>
                      <a:pPr marL="0" marR="0" lvl="0" indent="0" algn="l"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Прицельная дальность, м</a:t>
                      </a:r>
                    </a:p>
                  </a:txBody>
                  <a:tcPr marL="29157" marR="29157" marT="37904" marB="379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smtClean="0">
                          <a:ln>
                            <a:noFill/>
                          </a:ln>
                          <a:solidFill>
                            <a:schemeClr val="bg1"/>
                          </a:solidFill>
                          <a:effectLst/>
                          <a:latin typeface="Times New Roman" panose="02020603050405020304" pitchFamily="18" charset="0"/>
                          <a:cs typeface="Times New Roman" panose="02020603050405020304" pitchFamily="18" charset="0"/>
                        </a:rPr>
                        <a:t>1500</a:t>
                      </a:r>
                    </a:p>
                  </a:txBody>
                  <a:tcPr marL="29157" marR="29157" marT="37904" marB="379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r>
              <a:tr h="333375">
                <a:tc>
                  <a:txBody>
                    <a:bodyPr/>
                    <a:lstStyle/>
                    <a:p>
                      <a:pPr marL="0" marR="0" lvl="0" indent="0" algn="l"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Д. эффект. огня, м</a:t>
                      </a:r>
                    </a:p>
                  </a:txBody>
                  <a:tcPr marL="29157" marR="29157" marT="37904" marB="379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smtClean="0">
                          <a:ln>
                            <a:noFill/>
                          </a:ln>
                          <a:solidFill>
                            <a:schemeClr val="bg1"/>
                          </a:solidFill>
                          <a:effectLst/>
                          <a:latin typeface="Times New Roman" panose="02020603050405020304" pitchFamily="18" charset="0"/>
                          <a:cs typeface="Times New Roman" panose="02020603050405020304" pitchFamily="18" charset="0"/>
                        </a:rPr>
                        <a:t>до 800</a:t>
                      </a:r>
                    </a:p>
                  </a:txBody>
                  <a:tcPr marL="29157" marR="29157" marT="37904" marB="379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r>
              <a:tr h="333375">
                <a:tc gridSpan="2">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Д. прямого выстрела, м</a:t>
                      </a:r>
                    </a:p>
                  </a:txBody>
                  <a:tcPr marL="29157" marR="29157" marT="37904" marB="37904"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hMerge="1">
                  <a:txBody>
                    <a:bodyPr/>
                    <a:lstStyle/>
                    <a:p>
                      <a:endParaRPr lang="ru-RU"/>
                    </a:p>
                  </a:txBody>
                  <a:tcPr/>
                </a:tc>
              </a:tr>
              <a:tr h="331788">
                <a:tc>
                  <a:txBody>
                    <a:bodyPr/>
                    <a:lstStyle/>
                    <a:p>
                      <a:pPr marL="0" marR="0" lvl="0" indent="0" algn="l"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   - по грудной фигуре</a:t>
                      </a:r>
                    </a:p>
                  </a:txBody>
                  <a:tcPr marL="29157" marR="29157" marT="37904" marB="379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420</a:t>
                      </a:r>
                    </a:p>
                  </a:txBody>
                  <a:tcPr marL="29157" marR="29157" marT="37904" marB="379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r>
              <a:tr h="333375">
                <a:tc>
                  <a:txBody>
                    <a:bodyPr/>
                    <a:lstStyle/>
                    <a:p>
                      <a:pPr marL="0" marR="0" lvl="0" indent="0" algn="l"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   - по ростовой фигуре</a:t>
                      </a:r>
                    </a:p>
                  </a:txBody>
                  <a:tcPr marL="29157" marR="29157" marT="37904" marB="379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640</a:t>
                      </a:r>
                    </a:p>
                  </a:txBody>
                  <a:tcPr marL="29157" marR="29157" marT="37904" marB="379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r>
            </a:tbl>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val="273798343"/>
              </p:ext>
            </p:extLst>
          </p:nvPr>
        </p:nvGraphicFramePr>
        <p:xfrm>
          <a:off x="4885506" y="4662118"/>
          <a:ext cx="3790950" cy="1894290"/>
        </p:xfrm>
        <a:graphic>
          <a:graphicData uri="http://schemas.openxmlformats.org/drawingml/2006/table">
            <a:tbl>
              <a:tblPr/>
              <a:tblGrid>
                <a:gridCol w="2889250"/>
                <a:gridCol w="901700"/>
              </a:tblGrid>
              <a:tr h="322263">
                <a:tc>
                  <a:txBody>
                    <a:bodyPr/>
                    <a:lstStyle/>
                    <a:p>
                      <a:pPr marL="0" marR="0" lvl="0" indent="0" algn="l"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Масса, кг</a:t>
                      </a:r>
                    </a:p>
                  </a:txBody>
                  <a:tcPr marL="74058" marR="74058" marT="37029" marB="370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smtClean="0">
                          <a:ln>
                            <a:noFill/>
                          </a:ln>
                          <a:solidFill>
                            <a:schemeClr val="bg1"/>
                          </a:solidFill>
                          <a:effectLst/>
                          <a:latin typeface="Times New Roman" panose="02020603050405020304" pitchFamily="18" charset="0"/>
                          <a:cs typeface="Times New Roman" panose="02020603050405020304" pitchFamily="18" charset="0"/>
                        </a:rPr>
                        <a:t>7.5</a:t>
                      </a:r>
                    </a:p>
                  </a:txBody>
                  <a:tcPr marL="74058" marR="74058" marT="37029" marB="370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r>
              <a:tr h="333375">
                <a:tc>
                  <a:txBody>
                    <a:bodyPr/>
                    <a:lstStyle/>
                    <a:p>
                      <a:pPr marL="0" marR="0" lvl="0" indent="0" algn="l"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Калибр, мм</a:t>
                      </a:r>
                    </a:p>
                  </a:txBody>
                  <a:tcPr marL="74058" marR="74058" marT="37029" marB="370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smtClean="0">
                          <a:ln>
                            <a:noFill/>
                          </a:ln>
                          <a:solidFill>
                            <a:schemeClr val="bg1"/>
                          </a:solidFill>
                          <a:effectLst/>
                          <a:latin typeface="Times New Roman" panose="02020603050405020304" pitchFamily="18" charset="0"/>
                          <a:cs typeface="Times New Roman" panose="02020603050405020304" pitchFamily="18" charset="0"/>
                        </a:rPr>
                        <a:t>7.62</a:t>
                      </a:r>
                    </a:p>
                  </a:txBody>
                  <a:tcPr marL="74058" marR="74058" marT="37029" marB="370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r>
              <a:tr h="331788">
                <a:tc>
                  <a:txBody>
                    <a:bodyPr/>
                    <a:lstStyle/>
                    <a:p>
                      <a:pPr marL="0" marR="0" lvl="0" indent="0" algn="l"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Ёмкость магазина, шт.</a:t>
                      </a:r>
                    </a:p>
                  </a:txBody>
                  <a:tcPr marL="74058" marR="74058" marT="37029" marB="370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smtClean="0">
                          <a:ln>
                            <a:noFill/>
                          </a:ln>
                          <a:solidFill>
                            <a:schemeClr val="bg1"/>
                          </a:solidFill>
                          <a:effectLst/>
                          <a:latin typeface="Times New Roman" panose="02020603050405020304" pitchFamily="18" charset="0"/>
                          <a:cs typeface="Times New Roman" panose="02020603050405020304" pitchFamily="18" charset="0"/>
                        </a:rPr>
                        <a:t>200</a:t>
                      </a:r>
                    </a:p>
                  </a:txBody>
                  <a:tcPr marL="74058" marR="74058" marT="37029" marB="370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r>
              <a:tr h="333375">
                <a:tc>
                  <a:txBody>
                    <a:bodyPr/>
                    <a:lstStyle/>
                    <a:p>
                      <a:pPr marL="0" marR="0" lvl="0" indent="0" algn="l"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Боекомплект, шт.</a:t>
                      </a:r>
                    </a:p>
                  </a:txBody>
                  <a:tcPr marL="74058" marR="74058" marT="37029" marB="370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1200</a:t>
                      </a:r>
                    </a:p>
                  </a:txBody>
                  <a:tcPr marL="74058" marR="74058" marT="37029" marB="370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r>
              <a:tr h="333375">
                <a:tc>
                  <a:txBody>
                    <a:bodyPr/>
                    <a:lstStyle/>
                    <a:p>
                      <a:pPr marL="0" marR="0" lvl="0" indent="0" algn="l"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Б/</a:t>
                      </a:r>
                      <a:r>
                        <a:rPr kumimoji="0" lang="ru-RU" sz="2000" b="1" i="0" u="none" strike="noStrike" cap="none" normalizeH="0" baseline="0" dirty="0" err="1" smtClean="0">
                          <a:ln>
                            <a:noFill/>
                          </a:ln>
                          <a:solidFill>
                            <a:schemeClr val="bg1"/>
                          </a:solidFill>
                          <a:effectLst/>
                          <a:latin typeface="Times New Roman" panose="02020603050405020304" pitchFamily="18" charset="0"/>
                          <a:cs typeface="Times New Roman" panose="02020603050405020304" pitchFamily="18" charset="0"/>
                        </a:rPr>
                        <a:t>скоростр</a:t>
                      </a: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 в/мин.</a:t>
                      </a:r>
                    </a:p>
                  </a:txBody>
                  <a:tcPr marL="74058" marR="74058" marT="37029" marB="370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c>
                  <a:txBody>
                    <a:bodyPr/>
                    <a:lstStyle/>
                    <a:p>
                      <a:pPr marL="0" marR="0" lvl="0" indent="0" algn="ctr" defTabSz="78105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sz="20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rPr>
                        <a:t>250</a:t>
                      </a:r>
                    </a:p>
                  </a:txBody>
                  <a:tcPr marL="74058" marR="74058" marT="37029" marB="370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rotWithShape="1">
                      <a:gsLst>
                        <a:gs pos="0">
                          <a:schemeClr val="hlink">
                            <a:gamma/>
                            <a:shade val="46275"/>
                            <a:invGamma/>
                          </a:schemeClr>
                        </a:gs>
                        <a:gs pos="50000">
                          <a:schemeClr val="hlink"/>
                        </a:gs>
                        <a:gs pos="100000">
                          <a:schemeClr val="hlink">
                            <a:gamma/>
                            <a:shade val="46275"/>
                            <a:invGamma/>
                          </a:schemeClr>
                        </a:gs>
                      </a:gsLst>
                      <a:lin ang="5400000" scaled="1"/>
                    </a:gradFill>
                  </a:tcPr>
                </a:tc>
              </a:tr>
            </a:tbl>
          </a:graphicData>
        </a:graphic>
      </p:graphicFrame>
    </p:spTree>
    <p:extLst>
      <p:ext uri="{BB962C8B-B14F-4D97-AF65-F5344CB8AC3E}">
        <p14:creationId xmlns:p14="http://schemas.microsoft.com/office/powerpoint/2010/main" val="3604498892"/>
      </p:ext>
    </p:extLst>
  </p:cSld>
  <p:clrMapOvr>
    <a:masterClrMapping/>
  </p:clrMapOvr>
  <mc:AlternateContent xmlns:mc="http://schemas.openxmlformats.org/markup-compatibility/2006" xmlns:p14="http://schemas.microsoft.com/office/powerpoint/2010/main">
    <mc:Choice Requires="p14">
      <p:transition spd="slow" p14:dur="20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iterate type="wd">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ppt_w</p:attrName>
                                        </p:attrNameLst>
                                      </p:cBhvr>
                                      <p:tavLst>
                                        <p:tav tm="0" fmla="#ppt_w*sin(2.5*pi*$)">
                                          <p:val>
                                            <p:fltVal val="0"/>
                                          </p:val>
                                        </p:tav>
                                        <p:tav tm="100000">
                                          <p:val>
                                            <p:fltVal val="1"/>
                                          </p:val>
                                        </p:tav>
                                      </p:tavLst>
                                    </p:anim>
                                    <p:anim calcmode="lin" valueType="num">
                                      <p:cBhvr>
                                        <p:cTn id="9" dur="1000" fill="hold"/>
                                        <p:tgtEl>
                                          <p:spTgt spid="2"/>
                                        </p:tgtEl>
                                        <p:attrNameLst>
                                          <p:attrName>ppt_h</p:attrName>
                                        </p:attrNameLst>
                                      </p:cBhvr>
                                      <p:tavLst>
                                        <p:tav tm="0">
                                          <p:val>
                                            <p:strVal val="#ppt_h"/>
                                          </p:val>
                                        </p:tav>
                                        <p:tav tm="100000">
                                          <p:val>
                                            <p:strVal val="#ppt_h"/>
                                          </p:val>
                                        </p:tav>
                                      </p:tavLst>
                                    </p:anim>
                                  </p:childTnLst>
                                </p:cTn>
                              </p:par>
                            </p:childTnLst>
                          </p:cTn>
                        </p:par>
                        <p:par>
                          <p:cTn id="10" fill="hold">
                            <p:stCondLst>
                              <p:cond delay="1400"/>
                            </p:stCondLst>
                            <p:childTnLst>
                              <p:par>
                                <p:cTn id="11" presetID="35"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style.rotation</p:attrName>
                                        </p:attrNameLst>
                                      </p:cBhvr>
                                      <p:tavLst>
                                        <p:tav tm="0">
                                          <p:val>
                                            <p:fltVal val="720"/>
                                          </p:val>
                                        </p:tav>
                                        <p:tav tm="100000">
                                          <p:val>
                                            <p:fltVal val="0"/>
                                          </p:val>
                                        </p:tav>
                                      </p:tavLst>
                                    </p:anim>
                                    <p:anim calcmode="lin" valueType="num">
                                      <p:cBhvr>
                                        <p:cTn id="15" dur="1000" fill="hold"/>
                                        <p:tgtEl>
                                          <p:spTgt spid="3"/>
                                        </p:tgtEl>
                                        <p:attrNameLst>
                                          <p:attrName>ppt_h</p:attrName>
                                        </p:attrNameLst>
                                      </p:cBhvr>
                                      <p:tavLst>
                                        <p:tav tm="0">
                                          <p:val>
                                            <p:fltVal val="0"/>
                                          </p:val>
                                        </p:tav>
                                        <p:tav tm="100000">
                                          <p:val>
                                            <p:strVal val="#ppt_h"/>
                                          </p:val>
                                        </p:tav>
                                      </p:tavLst>
                                    </p:anim>
                                    <p:anim calcmode="lin" valueType="num">
                                      <p:cBhvr>
                                        <p:cTn id="16" dur="1000" fill="hold"/>
                                        <p:tgtEl>
                                          <p:spTgt spid="3"/>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FFF200"/>
            </a:gs>
            <a:gs pos="45000">
              <a:srgbClr val="FF7A00"/>
            </a:gs>
            <a:gs pos="70000">
              <a:srgbClr val="FF0300"/>
            </a:gs>
            <a:gs pos="100000">
              <a:srgbClr val="4D0808"/>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78698"/>
          </a:xfrm>
        </p:spPr>
        <p:txBody>
          <a:bodyPr>
            <a:normAutofit/>
          </a:bodyPr>
          <a:lstStyle/>
          <a:p>
            <a:r>
              <a:rPr lang="ru-RU" sz="2800" b="1" u="sng" dirty="0">
                <a:latin typeface="Times New Roman" panose="02020603050405020304" pitchFamily="18" charset="0"/>
                <a:cs typeface="Times New Roman" panose="02020603050405020304" pitchFamily="18" charset="0"/>
              </a:rPr>
              <a:t> Источниками или носителями опасности стрелкового оружия являются:</a:t>
            </a:r>
            <a:r>
              <a:rPr lang="ru-RU" sz="2800" u="sng" dirty="0">
                <a:latin typeface="Times New Roman" panose="02020603050405020304" pitchFamily="18" charset="0"/>
                <a:cs typeface="Times New Roman" panose="02020603050405020304" pitchFamily="18" charset="0"/>
              </a:rPr>
              <a:t/>
            </a:r>
            <a:br>
              <a:rPr lang="ru-RU" sz="2800" u="sng" dirty="0">
                <a:latin typeface="Times New Roman" panose="02020603050405020304" pitchFamily="18" charset="0"/>
                <a:cs typeface="Times New Roman" panose="02020603050405020304" pitchFamily="18" charset="0"/>
              </a:rPr>
            </a:br>
            <a:r>
              <a:rPr lang="ru-RU" sz="2800" dirty="0">
                <a:latin typeface="Times New Roman" panose="02020603050405020304" pitchFamily="18" charset="0"/>
                <a:cs typeface="Times New Roman" panose="02020603050405020304" pitchFamily="18" charset="0"/>
              </a:rPr>
              <a:t>- летящая пуля;</a:t>
            </a:r>
            <a:br>
              <a:rPr lang="ru-RU" sz="2800" dirty="0">
                <a:latin typeface="Times New Roman" panose="02020603050405020304" pitchFamily="18" charset="0"/>
                <a:cs typeface="Times New Roman" panose="02020603050405020304" pitchFamily="18" charset="0"/>
              </a:rPr>
            </a:br>
            <a:r>
              <a:rPr lang="ru-RU" sz="2800" dirty="0">
                <a:latin typeface="Times New Roman" panose="02020603050405020304" pitchFamily="18" charset="0"/>
                <a:cs typeface="Times New Roman" panose="02020603050405020304" pitchFamily="18" charset="0"/>
              </a:rPr>
              <a:t>- струя раскаленных газов, вылетающая при выстреле из дульной части канала ствола и дульного тормоза,</a:t>
            </a:r>
            <a:br>
              <a:rPr lang="ru-RU" sz="2800" dirty="0">
                <a:latin typeface="Times New Roman" panose="02020603050405020304" pitchFamily="18" charset="0"/>
                <a:cs typeface="Times New Roman" panose="02020603050405020304" pitchFamily="18" charset="0"/>
              </a:rPr>
            </a:br>
            <a:r>
              <a:rPr lang="ru-RU" sz="2800" dirty="0">
                <a:latin typeface="Times New Roman" panose="02020603050405020304" pitchFamily="18" charset="0"/>
                <a:cs typeface="Times New Roman" panose="02020603050405020304" pitchFamily="18" charset="0"/>
              </a:rPr>
              <a:t>- отраженная гильза, вылетающая из автомата, и движущаяся рукоятка затворной рамы;</a:t>
            </a:r>
            <a:br>
              <a:rPr lang="ru-RU" sz="2800" dirty="0">
                <a:latin typeface="Times New Roman" panose="02020603050405020304" pitchFamily="18" charset="0"/>
                <a:cs typeface="Times New Roman" panose="02020603050405020304" pitchFamily="18" charset="0"/>
              </a:rPr>
            </a:br>
            <a:r>
              <a:rPr lang="ru-RU" sz="2800" dirty="0">
                <a:latin typeface="Times New Roman" panose="02020603050405020304" pitchFamily="18" charset="0"/>
                <a:cs typeface="Times New Roman" panose="02020603050405020304" pitchFamily="18" charset="0"/>
              </a:rPr>
              <a:t>- продукты сгорания порохового заряда, накапливающиеся при длительной стрельбе в закрытых помещениях;</a:t>
            </a:r>
            <a:br>
              <a:rPr lang="ru-RU" sz="2800" dirty="0">
                <a:latin typeface="Times New Roman" panose="02020603050405020304" pitchFamily="18" charset="0"/>
                <a:cs typeface="Times New Roman" panose="02020603050405020304" pitchFamily="18" charset="0"/>
              </a:rPr>
            </a:br>
            <a:r>
              <a:rPr lang="ru-RU" sz="2800" dirty="0">
                <a:latin typeface="Times New Roman" panose="02020603050405020304" pitchFamily="18" charset="0"/>
                <a:cs typeface="Times New Roman" panose="02020603050405020304" pitchFamily="18" charset="0"/>
              </a:rPr>
              <a:t>- ствол, колодка мушки, дульный тормоз, нагревающийся при интенсивной стрельбе.</a:t>
            </a:r>
            <a:br>
              <a:rPr lang="ru-RU" sz="2800" dirty="0">
                <a:latin typeface="Times New Roman" panose="02020603050405020304" pitchFamily="18" charset="0"/>
                <a:cs typeface="Times New Roman" panose="02020603050405020304" pitchFamily="18" charset="0"/>
              </a:rPr>
            </a:b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71912226"/>
      </p:ext>
    </p:extLst>
  </p:cSld>
  <p:clrMapOvr>
    <a:masterClrMapping/>
  </p:clrMapOvr>
  <mc:AlternateContent xmlns:mc="http://schemas.openxmlformats.org/markup-compatibility/2006" xmlns:p14="http://schemas.microsoft.com/office/powerpoint/2010/main">
    <mc:Choice Requires="p14">
      <p:transition spd="slow" p14:dur="2000">
        <p14:ripp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03D4A8"/>
            </a:gs>
            <a:gs pos="25000">
              <a:srgbClr val="21D6E0"/>
            </a:gs>
            <a:gs pos="75000">
              <a:srgbClr val="0087E6"/>
            </a:gs>
            <a:gs pos="100000">
              <a:srgbClr val="005CBF"/>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78698"/>
          </a:xfrm>
        </p:spPr>
        <p:txBody>
          <a:bodyPr>
            <a:normAutofit/>
          </a:bodyPr>
          <a:lstStyle/>
          <a:p>
            <a:r>
              <a:rPr lang="ru-RU" sz="2400" b="1" u="sng" dirty="0" err="1">
                <a:latin typeface="Times New Roman" panose="02020603050405020304" pitchFamily="18" charset="0"/>
                <a:cs typeface="Times New Roman" panose="02020603050405020304" pitchFamily="18" charset="0"/>
              </a:rPr>
              <a:t>Оcновные</a:t>
            </a:r>
            <a:r>
              <a:rPr lang="ru-RU" sz="2400" b="1" u="sng" dirty="0">
                <a:latin typeface="Times New Roman" panose="02020603050405020304" pitchFamily="18" charset="0"/>
                <a:cs typeface="Times New Roman" panose="02020603050405020304" pitchFamily="18" charset="0"/>
              </a:rPr>
              <a:t> требования и необходимые меры для обеспечения</a:t>
            </a:r>
            <a:r>
              <a:rPr lang="ru-RU" sz="2400" u="sng" dirty="0">
                <a:latin typeface="Times New Roman" panose="02020603050405020304" pitchFamily="18" charset="0"/>
                <a:cs typeface="Times New Roman" panose="02020603050405020304" pitchFamily="18" charset="0"/>
              </a:rPr>
              <a:t> </a:t>
            </a:r>
            <a:r>
              <a:rPr lang="ru-RU" sz="2400" b="1" u="sng" dirty="0">
                <a:latin typeface="Times New Roman" panose="02020603050405020304" pitchFamily="18" charset="0"/>
                <a:cs typeface="Times New Roman" panose="02020603050405020304" pitchFamily="18" charset="0"/>
              </a:rPr>
              <a:t>безопасности:</a:t>
            </a:r>
            <a:r>
              <a:rPr lang="ru-RU" sz="2400" u="sng" dirty="0">
                <a:latin typeface="Times New Roman" panose="02020603050405020304" pitchFamily="18" charset="0"/>
                <a:cs typeface="Times New Roman" panose="02020603050405020304" pitchFamily="18" charset="0"/>
              </a:rPr>
              <a:t/>
            </a:r>
            <a:br>
              <a:rPr lang="ru-RU" sz="2400" u="sng"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1. Отведение затворной рамы за рукоятку и отпускание ее при заряжании, а также нажатие на спусковой крючок производится только одной рукой. </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2. Взяв автомат необходимо убедиться в отсутствии патрона патроннике и посторонних предметов в канале ствола.</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3. При всех действиях с автоматом не следует направлять его на людей или в сторону, где могут находиться люди.</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4. Во избежание ожога от тепла, выделяемого стволом при длительной стрельбе, автомат необходимо удерживать за рукоятку, цевье или присоединенный магазин.</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5. По окончании сборки или стрельбы необходимо разрядить автомат, проверить отсутствие патрона в патроннике, сделать контрольный спуск и поставить автомат на предохранитель.</a:t>
            </a:r>
            <a:br>
              <a:rPr lang="ru-RU" sz="2400" dirty="0">
                <a:latin typeface="Times New Roman" panose="02020603050405020304" pitchFamily="18" charset="0"/>
                <a:cs typeface="Times New Roman" panose="02020603050405020304" pitchFamily="18" charset="0"/>
              </a:rPr>
            </a:b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30070576"/>
      </p:ext>
    </p:extLst>
  </p:cSld>
  <p:clrMapOvr>
    <a:masterClrMapping/>
  </p:clrMapOvr>
  <mc:AlternateContent xmlns:mc="http://schemas.openxmlformats.org/markup-compatibility/2006" xmlns:p14="http://schemas.microsoft.com/office/powerpoint/2010/main">
    <mc:Choice Requires="p14">
      <p:transition spd="slow" p14:dur="2000">
        <p14:ripp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DDEBCF"/>
            </a:gs>
            <a:gs pos="50000">
              <a:srgbClr val="9CB86E"/>
            </a:gs>
            <a:gs pos="100000">
              <a:srgbClr val="156B13"/>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250706"/>
          </a:xfrm>
        </p:spPr>
        <p:txBody>
          <a:bodyPr>
            <a:noAutofit/>
          </a:bodyPr>
          <a:lstStyle/>
          <a:p>
            <a:r>
              <a:rPr lang="ru-RU" sz="2400" b="1" u="sng" dirty="0">
                <a:latin typeface="Times New Roman" panose="02020603050405020304" pitchFamily="18" charset="0"/>
                <a:cs typeface="Times New Roman" panose="02020603050405020304" pitchFamily="18" charset="0"/>
              </a:rPr>
              <a:t>Меры безопасности при проведении стрельб:</a:t>
            </a:r>
            <a:r>
              <a:rPr lang="ru-RU" sz="2400" u="sng" dirty="0">
                <a:latin typeface="Times New Roman" panose="02020603050405020304" pitchFamily="18" charset="0"/>
                <a:cs typeface="Times New Roman" panose="02020603050405020304" pitchFamily="18" charset="0"/>
              </a:rPr>
              <a:t/>
            </a:r>
            <a:br>
              <a:rPr lang="ru-RU" sz="2400" u="sng"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В целях недопущения несчастных случаев и обеспечения безопасности как стреляющих, так и посторонних на стрельбах запрещается:</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1. Производить стрельбу из неисправного оружия и при поднятом белом флаге.</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2. Брать и заряжать оружие без команды (разрешения) руководителя стрельбы.</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3. Прицеливаться и направлять даже незаряженное оружие в стороны и в тыл, в мишени, если в направлении их находятся люди или животные, а также в людей или животных.</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4. Выносить заряженное оружие с огневого рубежа.</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5. Оставлять где бы то ни было заряженное оружие или передавать другим лицам без команды руководителя стрельб.</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6. Находится на огневом рубеже посторонним от команды (сигнала) «Огонь» до команды (сигнала) «Отбой».</a:t>
            </a:r>
            <a:br>
              <a:rPr lang="ru-RU" sz="2400" dirty="0">
                <a:latin typeface="Times New Roman" panose="02020603050405020304" pitchFamily="18" charset="0"/>
                <a:cs typeface="Times New Roman" panose="02020603050405020304" pitchFamily="18" charset="0"/>
              </a:rPr>
            </a:b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92616524"/>
      </p:ext>
    </p:extLst>
  </p:cSld>
  <p:clrMapOvr>
    <a:masterClrMapping/>
  </p:clrMapOvr>
  <mc:AlternateContent xmlns:mc="http://schemas.openxmlformats.org/markup-compatibility/2006" xmlns:p14="http://schemas.microsoft.com/office/powerpoint/2010/main">
    <mc:Choice Requires="p14">
      <p:transition spd="slow" p14:dur="2000">
        <p14:rippl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18654"/>
            <a:ext cx="8229600" cy="6106690"/>
          </a:xfrm>
        </p:spPr>
        <p:txBody>
          <a:bodyPr>
            <a:noAutofit/>
          </a:bodyPr>
          <a:lstStyle/>
          <a:p>
            <a:r>
              <a:rPr lang="ru-RU" sz="3200" b="1" u="sng" dirty="0">
                <a:latin typeface="Times New Roman" panose="02020603050405020304" pitchFamily="18" charset="0"/>
                <a:cs typeface="Times New Roman" panose="02020603050405020304" pitchFamily="18" charset="0"/>
              </a:rPr>
              <a:t>Стрелок обязан</a:t>
            </a:r>
            <a:r>
              <a:rPr lang="ru-RU" sz="3200" u="sng" dirty="0">
                <a:latin typeface="Times New Roman" panose="02020603050405020304" pitchFamily="18" charset="0"/>
                <a:cs typeface="Times New Roman" panose="02020603050405020304" pitchFamily="18" charset="0"/>
              </a:rPr>
              <a:t>:</a:t>
            </a:r>
            <a:br>
              <a:rPr lang="ru-RU" sz="3200" u="sng" dirty="0">
                <a:latin typeface="Times New Roman" panose="02020603050405020304" pitchFamily="18" charset="0"/>
                <a:cs typeface="Times New Roman" panose="02020603050405020304" pitchFamily="18" charset="0"/>
              </a:rPr>
            </a:br>
            <a:r>
              <a:rPr lang="ru-RU" sz="3200" dirty="0">
                <a:latin typeface="Times New Roman" panose="02020603050405020304" pitchFamily="18" charset="0"/>
                <a:cs typeface="Times New Roman" panose="02020603050405020304" pitchFamily="18" charset="0"/>
              </a:rPr>
              <a:t>- держать оружие на линии огня дульной частью ствола под углом не менее 60 градусов независимо от того, заряжено оно или нет;</a:t>
            </a:r>
            <a:br>
              <a:rPr lang="ru-RU" sz="3200" dirty="0">
                <a:latin typeface="Times New Roman" panose="02020603050405020304" pitchFamily="18" charset="0"/>
                <a:cs typeface="Times New Roman" panose="02020603050405020304" pitchFamily="18" charset="0"/>
              </a:rPr>
            </a:br>
            <a:r>
              <a:rPr lang="ru-RU" sz="3200" dirty="0">
                <a:latin typeface="Times New Roman" panose="02020603050405020304" pitchFamily="18" charset="0"/>
                <a:cs typeface="Times New Roman" panose="02020603050405020304" pitchFamily="18" charset="0"/>
              </a:rPr>
              <a:t>- оставлять оружие или передавать другому лицу только по команде руководителя стрельб, при этом предварительно разрядить оружие и убедиться в том, что в нем не осталось патронов;</a:t>
            </a:r>
            <a:br>
              <a:rPr lang="ru-RU" sz="3200" dirty="0">
                <a:latin typeface="Times New Roman" panose="02020603050405020304" pitchFamily="18" charset="0"/>
                <a:cs typeface="Times New Roman" panose="02020603050405020304" pitchFamily="18" charset="0"/>
              </a:rPr>
            </a:br>
            <a:r>
              <a:rPr lang="ru-RU" sz="3200" dirty="0">
                <a:latin typeface="Times New Roman" panose="02020603050405020304" pitchFamily="18" charset="0"/>
                <a:cs typeface="Times New Roman" panose="02020603050405020304" pitchFamily="18" charset="0"/>
              </a:rPr>
              <a:t>- прекратить стрельбу при появлении в огневой зоне человека или животного.</a:t>
            </a:r>
            <a:br>
              <a:rPr lang="ru-RU" sz="3200" dirty="0">
                <a:latin typeface="Times New Roman" panose="02020603050405020304" pitchFamily="18" charset="0"/>
                <a:cs typeface="Times New Roman" panose="02020603050405020304" pitchFamily="18" charset="0"/>
              </a:rPr>
            </a:br>
            <a:endParaRPr lang="ru-RU"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1654737"/>
      </p:ext>
    </p:extLst>
  </p:cSld>
  <p:clrMapOvr>
    <a:masterClrMapping/>
  </p:clrMapOvr>
  <mc:AlternateContent xmlns:mc="http://schemas.openxmlformats.org/markup-compatibility/2006" xmlns:p14="http://schemas.microsoft.com/office/powerpoint/2010/main">
    <mc:Choice Requires="p14">
      <p:transition spd="slow" p14:dur="2000">
        <p14:rippl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850149352"/>
              </p:ext>
            </p:extLst>
          </p:nvPr>
        </p:nvGraphicFramePr>
        <p:xfrm>
          <a:off x="1267668" y="1412776"/>
          <a:ext cx="6616700" cy="4876800"/>
        </p:xfrm>
        <a:graphic>
          <a:graphicData uri="http://schemas.openxmlformats.org/drawingml/2006/table">
            <a:tbl>
              <a:tblPr firstRow="1" firstCol="1" bandRow="1">
                <a:tableStyleId>{5C22544A-7EE6-4342-B048-85BDC9FD1C3A}</a:tableStyleId>
              </a:tblPr>
              <a:tblGrid>
                <a:gridCol w="2205355"/>
                <a:gridCol w="2205355"/>
                <a:gridCol w="2205990"/>
              </a:tblGrid>
              <a:tr h="0">
                <a:tc>
                  <a:txBody>
                    <a:bodyPr/>
                    <a:lstStyle/>
                    <a:p>
                      <a:pPr algn="ctr">
                        <a:spcAft>
                          <a:spcPts val="0"/>
                        </a:spcAft>
                      </a:pPr>
                      <a:r>
                        <a:rPr lang="ru-RU" sz="1600" dirty="0">
                          <a:effectLst/>
                          <a:latin typeface="Times New Roman" panose="02020603050405020304" pitchFamily="18" charset="0"/>
                          <a:cs typeface="Times New Roman" panose="02020603050405020304" pitchFamily="18" charset="0"/>
                        </a:rPr>
                        <a:t>Характеристики</a:t>
                      </a:r>
                      <a:endParaRPr lang="ru-RU" sz="16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spcAft>
                          <a:spcPts val="0"/>
                        </a:spcAft>
                      </a:pPr>
                      <a:r>
                        <a:rPr lang="ru-RU" sz="1600">
                          <a:effectLst/>
                          <a:latin typeface="Times New Roman" panose="02020603050405020304" pitchFamily="18" charset="0"/>
                          <a:cs typeface="Times New Roman" panose="02020603050405020304" pitchFamily="18" charset="0"/>
                        </a:rPr>
                        <a:t>Автомат Калашникова </a:t>
                      </a:r>
                    </a:p>
                    <a:p>
                      <a:pPr algn="ctr">
                        <a:spcAft>
                          <a:spcPts val="0"/>
                        </a:spcAft>
                      </a:pPr>
                      <a:r>
                        <a:rPr lang="ru-RU" sz="1600">
                          <a:effectLst/>
                          <a:latin typeface="Times New Roman" panose="02020603050405020304" pitchFamily="18" charset="0"/>
                          <a:cs typeface="Times New Roman" panose="02020603050405020304" pitchFamily="18" charset="0"/>
                        </a:rPr>
                        <a:t>АК-74М</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a:spcAft>
                          <a:spcPts val="0"/>
                        </a:spcAft>
                      </a:pPr>
                      <a:r>
                        <a:rPr lang="ru-RU" sz="1600">
                          <a:effectLst/>
                          <a:latin typeface="Times New Roman" panose="02020603050405020304" pitchFamily="18" charset="0"/>
                          <a:cs typeface="Times New Roman" panose="02020603050405020304" pitchFamily="18" charset="0"/>
                        </a:rPr>
                        <a:t>Ручной пулемет Калашникова РПК-74М</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tc>
              </a:tr>
              <a:tr h="0">
                <a:tc>
                  <a:txBody>
                    <a:bodyPr/>
                    <a:lstStyle/>
                    <a:p>
                      <a:pPr algn="ctr">
                        <a:spcAft>
                          <a:spcPts val="0"/>
                        </a:spcAft>
                      </a:pPr>
                      <a:r>
                        <a:rPr lang="ru-RU" sz="1600" dirty="0">
                          <a:effectLst/>
                          <a:latin typeface="Times New Roman" panose="02020603050405020304" pitchFamily="18" charset="0"/>
                          <a:cs typeface="Times New Roman" panose="02020603050405020304" pitchFamily="18" charset="0"/>
                        </a:rPr>
                        <a:t>Калибр, мм</a:t>
                      </a:r>
                      <a:endParaRPr lang="ru-RU" sz="16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spcAft>
                          <a:spcPts val="0"/>
                        </a:spcAft>
                      </a:pPr>
                      <a:r>
                        <a:rPr lang="ru-RU" sz="1600">
                          <a:effectLst/>
                          <a:latin typeface="Times New Roman" panose="02020603050405020304" pitchFamily="18" charset="0"/>
                          <a:cs typeface="Times New Roman" panose="02020603050405020304" pitchFamily="18" charset="0"/>
                        </a:rPr>
                        <a:t> </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spcAft>
                          <a:spcPts val="0"/>
                        </a:spcAft>
                      </a:pPr>
                      <a:r>
                        <a:rPr lang="ru-RU" sz="1600">
                          <a:effectLst/>
                          <a:latin typeface="Times New Roman" panose="02020603050405020304" pitchFamily="18" charset="0"/>
                          <a:cs typeface="Times New Roman" panose="02020603050405020304" pitchFamily="18" charset="0"/>
                        </a:rPr>
                        <a:t> </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tc>
              </a:tr>
              <a:tr h="0">
                <a:tc>
                  <a:txBody>
                    <a:bodyPr/>
                    <a:lstStyle/>
                    <a:p>
                      <a:pPr algn="ctr">
                        <a:spcAft>
                          <a:spcPts val="0"/>
                        </a:spcAft>
                      </a:pPr>
                      <a:r>
                        <a:rPr lang="ru-RU" sz="1600">
                          <a:effectLst/>
                          <a:latin typeface="Times New Roman" panose="02020603050405020304" pitchFamily="18" charset="0"/>
                          <a:cs typeface="Times New Roman" panose="02020603050405020304" pitchFamily="18" charset="0"/>
                        </a:rPr>
                        <a:t>Прицельная дальность, м</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spcAft>
                          <a:spcPts val="0"/>
                        </a:spcAft>
                      </a:pPr>
                      <a:r>
                        <a:rPr lang="ru-RU" sz="1600" dirty="0">
                          <a:effectLst/>
                          <a:latin typeface="Times New Roman" panose="02020603050405020304" pitchFamily="18" charset="0"/>
                          <a:cs typeface="Times New Roman" panose="02020603050405020304" pitchFamily="18" charset="0"/>
                        </a:rPr>
                        <a:t> </a:t>
                      </a:r>
                      <a:endParaRPr lang="ru-RU" sz="16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spcAft>
                          <a:spcPts val="0"/>
                        </a:spcAft>
                      </a:pPr>
                      <a:r>
                        <a:rPr lang="ru-RU" sz="1600">
                          <a:effectLst/>
                          <a:latin typeface="Times New Roman" panose="02020603050405020304" pitchFamily="18" charset="0"/>
                          <a:cs typeface="Times New Roman" panose="02020603050405020304" pitchFamily="18" charset="0"/>
                        </a:rPr>
                        <a:t> </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tc>
              </a:tr>
              <a:tr h="0">
                <a:tc>
                  <a:txBody>
                    <a:bodyPr/>
                    <a:lstStyle/>
                    <a:p>
                      <a:pPr algn="ctr">
                        <a:spcAft>
                          <a:spcPts val="0"/>
                        </a:spcAft>
                      </a:pPr>
                      <a:r>
                        <a:rPr lang="ru-RU" sz="1600">
                          <a:effectLst/>
                          <a:latin typeface="Times New Roman" panose="02020603050405020304" pitchFamily="18" charset="0"/>
                          <a:cs typeface="Times New Roman" panose="02020603050405020304" pitchFamily="18" charset="0"/>
                        </a:rPr>
                        <a:t>Боевая скорострельность, выстр./мин:</a:t>
                      </a:r>
                    </a:p>
                    <a:p>
                      <a:pPr algn="ctr">
                        <a:spcAft>
                          <a:spcPts val="0"/>
                        </a:spcAft>
                      </a:pPr>
                      <a:r>
                        <a:rPr lang="ru-RU" sz="1600">
                          <a:effectLst/>
                          <a:latin typeface="Times New Roman" panose="02020603050405020304" pitchFamily="18" charset="0"/>
                          <a:cs typeface="Times New Roman" panose="02020603050405020304" pitchFamily="18" charset="0"/>
                        </a:rPr>
                        <a:t>- одиночными</a:t>
                      </a:r>
                    </a:p>
                    <a:p>
                      <a:pPr algn="ctr">
                        <a:spcAft>
                          <a:spcPts val="0"/>
                        </a:spcAft>
                      </a:pPr>
                      <a:r>
                        <a:rPr lang="ru-RU" sz="1600">
                          <a:effectLst/>
                          <a:latin typeface="Times New Roman" panose="02020603050405020304" pitchFamily="18" charset="0"/>
                          <a:cs typeface="Times New Roman" panose="02020603050405020304" pitchFamily="18" charset="0"/>
                        </a:rPr>
                        <a:t>- очередями</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spcAft>
                          <a:spcPts val="0"/>
                        </a:spcAft>
                      </a:pPr>
                      <a:r>
                        <a:rPr lang="ru-RU" sz="1600" dirty="0">
                          <a:effectLst/>
                          <a:latin typeface="Times New Roman" panose="02020603050405020304" pitchFamily="18" charset="0"/>
                          <a:cs typeface="Times New Roman" panose="02020603050405020304" pitchFamily="18" charset="0"/>
                        </a:rPr>
                        <a:t> </a:t>
                      </a:r>
                      <a:endParaRPr lang="ru-RU" sz="16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spcAft>
                          <a:spcPts val="0"/>
                        </a:spcAft>
                      </a:pPr>
                      <a:r>
                        <a:rPr lang="ru-RU" sz="1600">
                          <a:effectLst/>
                          <a:latin typeface="Times New Roman" panose="02020603050405020304" pitchFamily="18" charset="0"/>
                          <a:cs typeface="Times New Roman" panose="02020603050405020304" pitchFamily="18" charset="0"/>
                        </a:rPr>
                        <a:t> </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tc>
              </a:tr>
              <a:tr h="0">
                <a:tc>
                  <a:txBody>
                    <a:bodyPr/>
                    <a:lstStyle/>
                    <a:p>
                      <a:pPr algn="ctr">
                        <a:spcAft>
                          <a:spcPts val="0"/>
                        </a:spcAft>
                      </a:pPr>
                      <a:r>
                        <a:rPr lang="ru-RU" sz="1600">
                          <a:effectLst/>
                          <a:latin typeface="Times New Roman" panose="02020603050405020304" pitchFamily="18" charset="0"/>
                          <a:cs typeface="Times New Roman" panose="02020603050405020304" pitchFamily="18" charset="0"/>
                        </a:rPr>
                        <a:t>Масса, кг</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spcAft>
                          <a:spcPts val="0"/>
                        </a:spcAft>
                      </a:pPr>
                      <a:r>
                        <a:rPr lang="ru-RU" sz="1600" dirty="0">
                          <a:effectLst/>
                          <a:latin typeface="Times New Roman" panose="02020603050405020304" pitchFamily="18" charset="0"/>
                          <a:cs typeface="Times New Roman" panose="02020603050405020304" pitchFamily="18" charset="0"/>
                        </a:rPr>
                        <a:t> </a:t>
                      </a:r>
                      <a:endParaRPr lang="ru-RU" sz="16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spcAft>
                          <a:spcPts val="0"/>
                        </a:spcAft>
                      </a:pPr>
                      <a:r>
                        <a:rPr lang="ru-RU" sz="1600">
                          <a:effectLst/>
                          <a:latin typeface="Times New Roman" panose="02020603050405020304" pitchFamily="18" charset="0"/>
                          <a:cs typeface="Times New Roman" panose="02020603050405020304" pitchFamily="18" charset="0"/>
                        </a:rPr>
                        <a:t> </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tc>
              </a:tr>
              <a:tr h="0">
                <a:tc>
                  <a:txBody>
                    <a:bodyPr/>
                    <a:lstStyle/>
                    <a:p>
                      <a:pPr algn="ctr">
                        <a:spcAft>
                          <a:spcPts val="0"/>
                        </a:spcAft>
                      </a:pPr>
                      <a:r>
                        <a:rPr lang="ru-RU" sz="1600">
                          <a:effectLst/>
                          <a:latin typeface="Times New Roman" panose="02020603050405020304" pitchFamily="18" charset="0"/>
                          <a:cs typeface="Times New Roman" panose="02020603050405020304" pitchFamily="18" charset="0"/>
                        </a:rPr>
                        <a:t>Длина, мм</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spcAft>
                          <a:spcPts val="0"/>
                        </a:spcAft>
                      </a:pPr>
                      <a:r>
                        <a:rPr lang="ru-RU" sz="1600" dirty="0">
                          <a:effectLst/>
                          <a:latin typeface="Times New Roman" panose="02020603050405020304" pitchFamily="18" charset="0"/>
                          <a:cs typeface="Times New Roman" panose="02020603050405020304" pitchFamily="18" charset="0"/>
                        </a:rPr>
                        <a:t> </a:t>
                      </a:r>
                      <a:endParaRPr lang="ru-RU" sz="16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spcAft>
                          <a:spcPts val="0"/>
                        </a:spcAft>
                      </a:pPr>
                      <a:r>
                        <a:rPr lang="ru-RU" sz="1600">
                          <a:effectLst/>
                          <a:latin typeface="Times New Roman" panose="02020603050405020304" pitchFamily="18" charset="0"/>
                          <a:cs typeface="Times New Roman" panose="02020603050405020304" pitchFamily="18" charset="0"/>
                        </a:rPr>
                        <a:t> </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tc>
              </a:tr>
              <a:tr h="0">
                <a:tc>
                  <a:txBody>
                    <a:bodyPr/>
                    <a:lstStyle/>
                    <a:p>
                      <a:pPr algn="ctr">
                        <a:spcAft>
                          <a:spcPts val="0"/>
                        </a:spcAft>
                      </a:pPr>
                      <a:r>
                        <a:rPr lang="ru-RU" sz="1600">
                          <a:effectLst/>
                          <a:latin typeface="Times New Roman" panose="02020603050405020304" pitchFamily="18" charset="0"/>
                          <a:cs typeface="Times New Roman" panose="02020603050405020304" pitchFamily="18" charset="0"/>
                        </a:rPr>
                        <a:t>Емкость магазина, патронов</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spcAft>
                          <a:spcPts val="0"/>
                        </a:spcAft>
                      </a:pPr>
                      <a:r>
                        <a:rPr lang="ru-RU" sz="1600">
                          <a:effectLst/>
                          <a:latin typeface="Times New Roman" panose="02020603050405020304" pitchFamily="18" charset="0"/>
                          <a:cs typeface="Times New Roman" panose="02020603050405020304" pitchFamily="18" charset="0"/>
                        </a:rPr>
                        <a:t> </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spcAft>
                          <a:spcPts val="0"/>
                        </a:spcAft>
                      </a:pPr>
                      <a:r>
                        <a:rPr lang="ru-RU" sz="1600" dirty="0">
                          <a:effectLst/>
                          <a:latin typeface="Times New Roman" panose="02020603050405020304" pitchFamily="18" charset="0"/>
                          <a:cs typeface="Times New Roman" panose="02020603050405020304" pitchFamily="18" charset="0"/>
                        </a:rPr>
                        <a:t> </a:t>
                      </a:r>
                      <a:endParaRPr lang="ru-RU" sz="1600" dirty="0">
                        <a:effectLst/>
                        <a:latin typeface="Times New Roman" panose="02020603050405020304" pitchFamily="18" charset="0"/>
                        <a:ea typeface="Times New Roman"/>
                        <a:cs typeface="Times New Roman" panose="02020603050405020304" pitchFamily="18" charset="0"/>
                      </a:endParaRPr>
                    </a:p>
                  </a:txBody>
                  <a:tcPr marL="68580" marR="68580" marT="0" marB="0"/>
                </a:tc>
              </a:tr>
              <a:tr h="0">
                <a:tc>
                  <a:txBody>
                    <a:bodyPr/>
                    <a:lstStyle/>
                    <a:p>
                      <a:pPr algn="ctr">
                        <a:spcAft>
                          <a:spcPts val="0"/>
                        </a:spcAft>
                      </a:pPr>
                      <a:r>
                        <a:rPr lang="ru-RU" sz="1600">
                          <a:effectLst/>
                          <a:latin typeface="Times New Roman" panose="02020603050405020304" pitchFamily="18" charset="0"/>
                          <a:cs typeface="Times New Roman" panose="02020603050405020304" pitchFamily="18" charset="0"/>
                        </a:rPr>
                        <a:t>Количество операций при неполной разборке</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spcAft>
                          <a:spcPts val="0"/>
                        </a:spcAft>
                      </a:pPr>
                      <a:r>
                        <a:rPr lang="ru-RU" sz="1600">
                          <a:effectLst/>
                          <a:latin typeface="Times New Roman" panose="02020603050405020304" pitchFamily="18" charset="0"/>
                          <a:cs typeface="Times New Roman" panose="02020603050405020304" pitchFamily="18" charset="0"/>
                        </a:rPr>
                        <a:t> </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spcAft>
                          <a:spcPts val="0"/>
                        </a:spcAft>
                      </a:pPr>
                      <a:r>
                        <a:rPr lang="ru-RU" sz="1600" dirty="0">
                          <a:effectLst/>
                          <a:latin typeface="Times New Roman" panose="02020603050405020304" pitchFamily="18" charset="0"/>
                          <a:cs typeface="Times New Roman" panose="02020603050405020304" pitchFamily="18" charset="0"/>
                        </a:rPr>
                        <a:t> </a:t>
                      </a:r>
                      <a:endParaRPr lang="ru-RU" sz="1600" dirty="0">
                        <a:effectLst/>
                        <a:latin typeface="Times New Roman" panose="02020603050405020304" pitchFamily="18" charset="0"/>
                        <a:ea typeface="Times New Roman"/>
                        <a:cs typeface="Times New Roman" panose="02020603050405020304" pitchFamily="18" charset="0"/>
                      </a:endParaRPr>
                    </a:p>
                  </a:txBody>
                  <a:tcPr marL="68580" marR="68580" marT="0" marB="0"/>
                </a:tc>
              </a:tr>
              <a:tr h="0">
                <a:tc>
                  <a:txBody>
                    <a:bodyPr/>
                    <a:lstStyle/>
                    <a:p>
                      <a:pPr algn="ctr">
                        <a:spcAft>
                          <a:spcPts val="0"/>
                        </a:spcAft>
                      </a:pPr>
                      <a:r>
                        <a:rPr lang="ru-RU" sz="1600">
                          <a:effectLst/>
                          <a:latin typeface="Times New Roman" panose="02020603050405020304" pitchFamily="18" charset="0"/>
                          <a:cs typeface="Times New Roman" panose="02020603050405020304" pitchFamily="18" charset="0"/>
                        </a:rPr>
                        <a:t>Основные части и механизмы</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spcAft>
                          <a:spcPts val="0"/>
                        </a:spcAft>
                      </a:pPr>
                      <a:r>
                        <a:rPr lang="ru-RU" sz="1600">
                          <a:effectLst/>
                          <a:latin typeface="Times New Roman" panose="02020603050405020304" pitchFamily="18" charset="0"/>
                          <a:cs typeface="Times New Roman" panose="02020603050405020304" pitchFamily="18" charset="0"/>
                        </a:rPr>
                        <a:t> </a:t>
                      </a:r>
                      <a:endParaRPr lang="ru-RU" sz="160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spcAft>
                          <a:spcPts val="0"/>
                        </a:spcAft>
                      </a:pPr>
                      <a:r>
                        <a:rPr lang="ru-RU" sz="1600" dirty="0">
                          <a:effectLst/>
                          <a:latin typeface="Times New Roman" panose="02020603050405020304" pitchFamily="18" charset="0"/>
                          <a:cs typeface="Times New Roman" panose="02020603050405020304" pitchFamily="18" charset="0"/>
                        </a:rPr>
                        <a:t> </a:t>
                      </a:r>
                      <a:endParaRPr lang="ru-RU" sz="1600" dirty="0">
                        <a:effectLst/>
                        <a:latin typeface="Times New Roman" panose="02020603050405020304" pitchFamily="18" charset="0"/>
                        <a:ea typeface="Times New Roman"/>
                        <a:cs typeface="Times New Roman" panose="02020603050405020304" pitchFamily="18" charset="0"/>
                      </a:endParaRPr>
                    </a:p>
                  </a:txBody>
                  <a:tcPr marL="68580" marR="68580" marT="0" marB="0"/>
                </a:tc>
              </a:tr>
            </a:tbl>
          </a:graphicData>
        </a:graphic>
      </p:graphicFrame>
      <p:sp>
        <p:nvSpPr>
          <p:cNvPr id="3" name="Rectangle 1"/>
          <p:cNvSpPr>
            <a:spLocks noChangeArrowheads="1"/>
          </p:cNvSpPr>
          <p:nvPr/>
        </p:nvSpPr>
        <p:spPr bwMode="auto">
          <a:xfrm>
            <a:off x="874225" y="120114"/>
            <a:ext cx="7455824"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2000" b="1" i="0" u="none" strike="noStrike" cap="none" normalizeH="0" baseline="0" dirty="0" smtClean="0">
                <a:ln>
                  <a:noFill/>
                </a:ln>
                <a:solidFill>
                  <a:srgbClr val="000000"/>
                </a:solidFill>
                <a:effectLst/>
                <a:latin typeface="Times New Roman" panose="02020603050405020304" pitchFamily="18" charset="0"/>
                <a:ea typeface="Times New Roman" pitchFamily="18" charset="0"/>
                <a:cs typeface="Times New Roman" panose="02020603050405020304" pitchFamily="18" charset="0"/>
              </a:rPr>
              <a:t>Используя плакаты формата А3 «Автомат Калашникова»,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2000" b="1" i="0" u="none" strike="noStrike" cap="none" normalizeH="0" baseline="0" dirty="0" smtClean="0">
                <a:ln>
                  <a:noFill/>
                </a:ln>
                <a:solidFill>
                  <a:srgbClr val="000000"/>
                </a:solidFill>
                <a:effectLst/>
                <a:latin typeface="Times New Roman" panose="02020603050405020304" pitchFamily="18" charset="0"/>
                <a:ea typeface="Times New Roman" pitchFamily="18" charset="0"/>
                <a:cs typeface="Times New Roman" panose="02020603050405020304" pitchFamily="18" charset="0"/>
              </a:rPr>
              <a:t>«Ручной пулемет Калашникова»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2000" b="1" i="0" u="none" strike="noStrike" cap="none" normalizeH="0" baseline="0" dirty="0" smtClean="0">
                <a:ln>
                  <a:noFill/>
                </a:ln>
                <a:solidFill>
                  <a:srgbClr val="000000"/>
                </a:solidFill>
                <a:effectLst/>
                <a:latin typeface="Times New Roman" panose="02020603050405020304" pitchFamily="18" charset="0"/>
                <a:ea typeface="Times New Roman" pitchFamily="18" charset="0"/>
                <a:cs typeface="Times New Roman" panose="02020603050405020304" pitchFamily="18" charset="0"/>
              </a:rPr>
              <a:t>заполнить сравнительную таблицу «АК-74М – РПК-74М»</a:t>
            </a:r>
            <a:endParaRPr kumimoji="0" lang="ru-RU" altLang="ru-RU" sz="20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1309114344"/>
      </p:ext>
    </p:extLst>
  </p:cSld>
  <p:clrMapOvr>
    <a:masterClrMapping/>
  </p:clrMapOvr>
  <mc:AlternateContent xmlns:mc="http://schemas.openxmlformats.org/markup-compatibility/2006" xmlns:p14="http://schemas.microsoft.com/office/powerpoint/2010/main">
    <mc:Choice Requires="p14">
      <p:transition spd="slow" p14:dur="2000">
        <p14:rippl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FFF200"/>
            </a:gs>
            <a:gs pos="45000">
              <a:srgbClr val="FF7A00"/>
            </a:gs>
            <a:gs pos="70000">
              <a:srgbClr val="FF0300"/>
            </a:gs>
            <a:gs pos="100000">
              <a:srgbClr val="4D0808"/>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250706"/>
          </a:xfrm>
        </p:spPr>
        <p:txBody>
          <a:bodyPr>
            <a:normAutofit/>
          </a:bodyPr>
          <a:lstStyle/>
          <a:p>
            <a:pPr algn="just"/>
            <a:r>
              <a:rPr lang="ru-RU" sz="3200" b="1" u="sng" dirty="0">
                <a:latin typeface="Times New Roman" panose="02020603050405020304" pitchFamily="18" charset="0"/>
                <a:cs typeface="Times New Roman" panose="02020603050405020304" pitchFamily="18" charset="0"/>
              </a:rPr>
              <a:t>Продолжите определения на карточках</a:t>
            </a:r>
            <a:r>
              <a:rPr lang="ru-RU" sz="3200" b="1" u="sng" dirty="0" smtClean="0">
                <a:latin typeface="Times New Roman" panose="02020603050405020304" pitchFamily="18" charset="0"/>
                <a:cs typeface="Times New Roman" panose="02020603050405020304" pitchFamily="18" charset="0"/>
              </a:rPr>
              <a:t>:</a:t>
            </a:r>
            <a:br>
              <a:rPr lang="ru-RU" sz="3200" b="1" u="sng" dirty="0" smtClean="0">
                <a:latin typeface="Times New Roman" panose="02020603050405020304" pitchFamily="18" charset="0"/>
                <a:cs typeface="Times New Roman" panose="02020603050405020304" pitchFamily="18" charset="0"/>
              </a:rPr>
            </a:br>
            <a:r>
              <a:rPr lang="ru-RU" sz="3200" dirty="0">
                <a:latin typeface="Times New Roman" panose="02020603050405020304" pitchFamily="18" charset="0"/>
                <a:cs typeface="Times New Roman" panose="02020603050405020304" pitchFamily="18" charset="0"/>
              </a:rPr>
              <a:t/>
            </a:r>
            <a:br>
              <a:rPr lang="ru-RU" sz="3200" dirty="0">
                <a:latin typeface="Times New Roman" panose="02020603050405020304" pitchFamily="18" charset="0"/>
                <a:cs typeface="Times New Roman" panose="02020603050405020304" pitchFamily="18" charset="0"/>
              </a:rPr>
            </a:br>
            <a:r>
              <a:rPr lang="ru-RU" sz="3200" dirty="0">
                <a:latin typeface="Times New Roman" panose="02020603050405020304" pitchFamily="18" charset="0"/>
                <a:cs typeface="Times New Roman" panose="02020603050405020304" pitchFamily="18" charset="0"/>
              </a:rPr>
              <a:t>1. Автомат и ручной пулемет Калашникова предназначены для</a:t>
            </a:r>
            <a:r>
              <a:rPr lang="ru-RU" sz="3200" dirty="0" smtClean="0">
                <a:latin typeface="Times New Roman" panose="02020603050405020304" pitchFamily="18" charset="0"/>
                <a:cs typeface="Times New Roman" panose="02020603050405020304" pitchFamily="18" charset="0"/>
              </a:rPr>
              <a:t>_______________________</a:t>
            </a:r>
            <a:br>
              <a:rPr lang="ru-RU" sz="3200" dirty="0" smtClean="0">
                <a:latin typeface="Times New Roman" panose="02020603050405020304" pitchFamily="18" charset="0"/>
                <a:cs typeface="Times New Roman" panose="02020603050405020304" pitchFamily="18" charset="0"/>
              </a:rPr>
            </a:br>
            <a:r>
              <a:rPr lang="ru-RU" sz="3200" dirty="0">
                <a:latin typeface="Times New Roman" panose="02020603050405020304" pitchFamily="18" charset="0"/>
                <a:cs typeface="Times New Roman" panose="02020603050405020304" pitchFamily="18" charset="0"/>
              </a:rPr>
              <a:t/>
            </a:r>
            <a:br>
              <a:rPr lang="ru-RU" sz="3200" dirty="0">
                <a:latin typeface="Times New Roman" panose="02020603050405020304" pitchFamily="18" charset="0"/>
                <a:cs typeface="Times New Roman" panose="02020603050405020304" pitchFamily="18" charset="0"/>
              </a:rPr>
            </a:br>
            <a:r>
              <a:rPr lang="ru-RU" sz="3200" dirty="0">
                <a:latin typeface="Times New Roman" panose="02020603050405020304" pitchFamily="18" charset="0"/>
                <a:cs typeface="Times New Roman" panose="02020603050405020304" pitchFamily="18" charset="0"/>
              </a:rPr>
              <a:t>2. Основными частями и механизмами АК и РПК являются</a:t>
            </a:r>
            <a:r>
              <a:rPr lang="ru-RU" sz="3200" dirty="0" smtClean="0">
                <a:latin typeface="Times New Roman" panose="02020603050405020304" pitchFamily="18" charset="0"/>
                <a:cs typeface="Times New Roman" panose="02020603050405020304" pitchFamily="18" charset="0"/>
              </a:rPr>
              <a:t>___________________________</a:t>
            </a:r>
            <a:br>
              <a:rPr lang="ru-RU" sz="3200" dirty="0" smtClean="0">
                <a:latin typeface="Times New Roman" panose="02020603050405020304" pitchFamily="18" charset="0"/>
                <a:cs typeface="Times New Roman" panose="02020603050405020304" pitchFamily="18" charset="0"/>
              </a:rPr>
            </a:br>
            <a:r>
              <a:rPr lang="ru-RU" sz="3200" dirty="0">
                <a:latin typeface="Times New Roman" panose="02020603050405020304" pitchFamily="18" charset="0"/>
                <a:cs typeface="Times New Roman" panose="02020603050405020304" pitchFamily="18" charset="0"/>
              </a:rPr>
              <a:t/>
            </a:r>
            <a:br>
              <a:rPr lang="ru-RU" sz="3200" dirty="0">
                <a:latin typeface="Times New Roman" panose="02020603050405020304" pitchFamily="18" charset="0"/>
                <a:cs typeface="Times New Roman" panose="02020603050405020304" pitchFamily="18" charset="0"/>
              </a:rPr>
            </a:br>
            <a:r>
              <a:rPr lang="ru-RU" sz="3200" dirty="0">
                <a:latin typeface="Times New Roman" panose="02020603050405020304" pitchFamily="18" charset="0"/>
                <a:cs typeface="Times New Roman" panose="02020603050405020304" pitchFamily="18" charset="0"/>
              </a:rPr>
              <a:t>3. При проведении стрельб необходимо соблюдать следующие меры безопасности</a:t>
            </a:r>
            <a:r>
              <a:rPr lang="ru-RU" sz="3200" dirty="0" smtClean="0">
                <a:latin typeface="Times New Roman" panose="02020603050405020304" pitchFamily="18" charset="0"/>
                <a:cs typeface="Times New Roman" panose="02020603050405020304" pitchFamily="18" charset="0"/>
              </a:rPr>
              <a:t>: _______________________________________</a:t>
            </a:r>
            <a:r>
              <a:rPr lang="ru-RU" sz="3200" dirty="0">
                <a:latin typeface="Times New Roman" panose="02020603050405020304" pitchFamily="18" charset="0"/>
                <a:cs typeface="Times New Roman" panose="02020603050405020304" pitchFamily="18" charset="0"/>
              </a:rPr>
              <a:t/>
            </a:r>
            <a:br>
              <a:rPr lang="ru-RU" sz="3200" dirty="0">
                <a:latin typeface="Times New Roman" panose="02020603050405020304" pitchFamily="18" charset="0"/>
                <a:cs typeface="Times New Roman" panose="02020603050405020304" pitchFamily="18" charset="0"/>
              </a:rPr>
            </a:br>
            <a:endParaRPr lang="ru-RU"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59106937"/>
      </p:ext>
    </p:extLst>
  </p:cSld>
  <p:clrMapOvr>
    <a:masterClrMapping/>
  </p:clrMapOvr>
  <mc:AlternateContent xmlns:mc="http://schemas.openxmlformats.org/markup-compatibility/2006" xmlns:p14="http://schemas.microsoft.com/office/powerpoint/2010/main">
    <mc:Choice Requires="p14">
      <p:transition spd="slow" p14:dur="2000">
        <p14:rippl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03D4A8"/>
            </a:gs>
            <a:gs pos="25000">
              <a:srgbClr val="21D6E0"/>
            </a:gs>
            <a:gs pos="75000">
              <a:srgbClr val="0087E6"/>
            </a:gs>
            <a:gs pos="100000">
              <a:srgbClr val="005CBF"/>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18654"/>
            <a:ext cx="8229600" cy="6178698"/>
          </a:xfrm>
        </p:spPr>
        <p:txBody>
          <a:bodyPr/>
          <a:lstStyle/>
          <a:p>
            <a:r>
              <a:rPr lang="ru-RU" b="1" u="sng" dirty="0" smtClean="0">
                <a:latin typeface="Times New Roman" panose="02020603050405020304" pitchFamily="18" charset="0"/>
                <a:cs typeface="Times New Roman" panose="02020603050405020304" pitchFamily="18" charset="0"/>
              </a:rPr>
              <a:t>Домашнее задание</a:t>
            </a:r>
            <a:r>
              <a:rPr lang="ru-RU" b="1" dirty="0" smtClean="0">
                <a:latin typeface="Times New Roman" panose="02020603050405020304" pitchFamily="18" charset="0"/>
                <a:cs typeface="Times New Roman" panose="02020603050405020304" pitchFamily="18" charset="0"/>
              </a:rPr>
              <a:t/>
            </a:r>
            <a:br>
              <a:rPr lang="ru-RU" b="1" dirty="0" smtClean="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Тема: «Автомат и ручной пулемет Калашникова».</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Подготовить доклад «Стрелковое оружие иностранных государств».</a:t>
            </a:r>
            <a:br>
              <a:rPr lang="ru-RU" dirty="0">
                <a:latin typeface="Times New Roman" panose="02020603050405020304" pitchFamily="18" charset="0"/>
                <a:cs typeface="Times New Roman" panose="02020603050405020304" pitchFamily="18" charset="0"/>
              </a:rPr>
            </a:b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53171573"/>
      </p:ext>
    </p:extLst>
  </p:cSld>
  <p:clrMapOvr>
    <a:masterClrMapping/>
  </p:clrMapOvr>
  <mc:AlternateContent xmlns:mc="http://schemas.openxmlformats.org/markup-compatibility/2006" xmlns:p14="http://schemas.microsoft.com/office/powerpoint/2010/main">
    <mc:Choice Requires="p14">
      <p:transition spd="slow" p14:dur="2000">
        <p14:ripple/>
      </p:transition>
    </mc:Choice>
    <mc:Fallback xmlns="">
      <p:transition spd="slow">
        <p:fade/>
      </p:transition>
    </mc:Fallback>
  </mc:AlternateContent>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TotalTime>
  <Words>472</Words>
  <Application>Microsoft Office PowerPoint</Application>
  <PresentationFormat>Экран (4:3)</PresentationFormat>
  <Paragraphs>190</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Тема Office</vt:lpstr>
      <vt:lpstr>Презентация PowerPoint</vt:lpstr>
      <vt:lpstr>Презентация PowerPoint</vt:lpstr>
      <vt:lpstr>Михаил Тимофеевич Калашников (10 ноября 1919, с. Курья, Алтайская губерния — 23 декабря 2013, Ижевск) — советский и российский конструктор  стрелкового оружия,   доктор технических наук (1971), генерал-лейтенант (1999), изобрёл всемирно известный автомат Калашникова (АК).</vt:lpstr>
      <vt:lpstr>Презентация PowerPoint</vt:lpstr>
      <vt:lpstr>Презентация PowerPoint</vt:lpstr>
      <vt:lpstr>Презентация PowerPoint</vt:lpstr>
      <vt:lpstr>Презентация PowerPoint</vt:lpstr>
      <vt:lpstr>Презентация PowerPoint</vt:lpstr>
      <vt:lpstr> Источниками или носителями опасности стрелкового оружия являются: - летящая пуля; - струя раскаленных газов, вылетающая при выстреле из дульной части канала ствола и дульного тормоза, - отраженная гильза, вылетающая из автомата, и движущаяся рукоятка затворной рамы; - продукты сгорания порохового заряда, накапливающиеся при длительной стрельбе в закрытых помещениях; - ствол, колодка мушки, дульный тормоз, нагревающийся при интенсивной стрельбе. </vt:lpstr>
      <vt:lpstr>Оcновные требования и необходимые меры для обеспечения безопасности: 1. Отведение затворной рамы за рукоятку и отпускание ее при заряжании, а также нажатие на спусковой крючок производится только одной рукой.  2. Взяв автомат необходимо убедиться в отсутствии патрона патроннике и посторонних предметов в канале ствола. 3. При всех действиях с автоматом не следует направлять его на людей или в сторону, где могут находиться люди. 4. Во избежание ожога от тепла, выделяемого стволом при длительной стрельбе, автомат необходимо удерживать за рукоятку, цевье или присоединенный магазин. 5. По окончании сборки или стрельбы необходимо разрядить автомат, проверить отсутствие патрона в патроннике, сделать контрольный спуск и поставить автомат на предохранитель. </vt:lpstr>
      <vt:lpstr>Меры безопасности при проведении стрельб: В целях недопущения несчастных случаев и обеспечения безопасности как стреляющих, так и посторонних на стрельбах запрещается: 1. Производить стрельбу из неисправного оружия и при поднятом белом флаге. 2. Брать и заряжать оружие без команды (разрешения) руководителя стрельбы. 3. Прицеливаться и направлять даже незаряженное оружие в стороны и в тыл, в мишени, если в направлении их находятся люди или животные, а также в людей или животных. 4. Выносить заряженное оружие с огневого рубежа. 5. Оставлять где бы то ни было заряженное оружие или передавать другим лицам без команды руководителя стрельб. 6. Находится на огневом рубеже посторонним от команды (сигнала) «Огонь» до команды (сигнала) «Отбой». </vt:lpstr>
      <vt:lpstr>Стрелок обязан: - держать оружие на линии огня дульной частью ствола под углом не менее 60 градусов независимо от того, заряжено оно или нет; - оставлять оружие или передавать другому лицу только по команде руководителя стрельб, при этом предварительно разрядить оружие и убедиться в том, что в нем не осталось патронов; - прекратить стрельбу при появлении в огневой зоне человека или животного. </vt:lpstr>
      <vt:lpstr>Презентация PowerPoint</vt:lpstr>
      <vt:lpstr>Продолжите определения на карточках:  1. Автомат и ручной пулемет Калашникова предназначены для_______________________  2. Основными частями и механизмами АК и РПК являются___________________________  3. При проведении стрельб необходимо соблюдать следующие меры безопасности: _______________________________________ </vt:lpstr>
      <vt:lpstr>Домашнее задание  Тема: «Автомат и ручной пулемет Калашникова». Подготовить доклад «Стрелковое оружие иностранных государств».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cp:lastModifiedBy>Priemnaya</cp:lastModifiedBy>
  <cp:revision>17</cp:revision>
  <dcterms:modified xsi:type="dcterms:W3CDTF">2018-01-13T06:42:29Z</dcterms:modified>
</cp:coreProperties>
</file>